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7" r:id="rId4"/>
    <p:sldId id="30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295" r:id="rId51"/>
    <p:sldId id="305" r:id="rId5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8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130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052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887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94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91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67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608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906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35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737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18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19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264F-5E6A-4A47-B8BC-FEACC0EE7192}" type="datetimeFigureOut">
              <a:rPr lang="es-MX" smtClean="0"/>
              <a:t>08/07/2020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09BC8-8094-4597-BDCA-76C9639E1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34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2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540568" y="2145431"/>
            <a:ext cx="60486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Currículo empresarial 2020</a:t>
            </a:r>
            <a:endParaRPr lang="es-MX" sz="2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8" y="0"/>
            <a:ext cx="773340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67544" y="1412776"/>
            <a:ext cx="7848872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400" dirty="0" smtClean="0">
                <a:solidFill>
                  <a:srgbClr val="0070C0"/>
                </a:solidFill>
              </a:rPr>
              <a:t> </a:t>
            </a:r>
            <a:r>
              <a:rPr lang="es-MX" sz="1600" dirty="0" smtClean="0">
                <a:latin typeface="Bell MT" panose="02020503060305020303" pitchFamily="18" charset="0"/>
              </a:rPr>
              <a:t>Instalación de circuitos y todo para su correcta operación en el Instituto </a:t>
            </a:r>
            <a:r>
              <a:rPr lang="es-MX" sz="1600" dirty="0">
                <a:latin typeface="Bell MT" panose="02020503060305020303" pitchFamily="18" charset="0"/>
              </a:rPr>
              <a:t>H</a:t>
            </a:r>
            <a:r>
              <a:rPr lang="es-MX" sz="1600" dirty="0" smtClean="0">
                <a:latin typeface="Bell MT" panose="02020503060305020303" pitchFamily="18" charset="0"/>
              </a:rPr>
              <a:t>idalguense de Educación.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2017-IHE-L50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3082652"/>
            <a:ext cx="4824536" cy="271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4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300040" y="1340768"/>
            <a:ext cx="787236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400" dirty="0" smtClean="0">
                <a:solidFill>
                  <a:srgbClr val="0070C0"/>
                </a:solidFill>
              </a:rPr>
              <a:t> </a:t>
            </a:r>
            <a:r>
              <a:rPr lang="es-MX" sz="1600" dirty="0" smtClean="0">
                <a:latin typeface="Bell MT" panose="02020503060305020303" pitchFamily="18" charset="0"/>
              </a:rPr>
              <a:t>Bacheo profundo en </a:t>
            </a:r>
            <a:r>
              <a:rPr lang="es-MX" sz="1600" dirty="0" err="1" smtClean="0">
                <a:latin typeface="Bell MT" panose="02020503060305020303" pitchFamily="18" charset="0"/>
              </a:rPr>
              <a:t>construplaza</a:t>
            </a:r>
            <a:r>
              <a:rPr lang="es-MX" sz="1600" dirty="0" smtClean="0">
                <a:latin typeface="Bell MT" panose="02020503060305020303" pitchFamily="18" charset="0"/>
              </a:rPr>
              <a:t>, ubicada en calle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arlos Castelán, no.105, colonia </a:t>
            </a:r>
            <a:r>
              <a:rPr lang="es-MX" sz="1600" dirty="0">
                <a:latin typeface="Bell MT" panose="02020503060305020303" pitchFamily="18" charset="0"/>
              </a:rPr>
              <a:t>G</a:t>
            </a:r>
            <a:r>
              <a:rPr lang="es-MX" sz="1600" dirty="0" smtClean="0">
                <a:latin typeface="Bell MT" panose="02020503060305020303" pitchFamily="18" charset="0"/>
              </a:rPr>
              <a:t>uadalupe 2ª sección, Pachuca de Soto, Hidalgo.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2017-BCP-H51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70406"/>
            <a:ext cx="3600000" cy="2030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6" y="3270406"/>
            <a:ext cx="3600000" cy="202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35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2 Marcador de texto"/>
          <p:cNvSpPr txBox="1">
            <a:spLocks/>
          </p:cNvSpPr>
          <p:nvPr/>
        </p:nvSpPr>
        <p:spPr>
          <a:xfrm>
            <a:off x="192999" y="1340768"/>
            <a:ext cx="8051409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400" dirty="0" smtClean="0">
                <a:solidFill>
                  <a:srgbClr val="0070C0"/>
                </a:solidFill>
              </a:rPr>
              <a:t> </a:t>
            </a:r>
            <a:r>
              <a:rPr lang="es-MX" sz="1600" dirty="0" smtClean="0">
                <a:latin typeface="Bell MT" panose="02020503060305020303" pitchFamily="18" charset="0"/>
              </a:rPr>
              <a:t>Construcción de dos aulas en el jardín de niños “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uauhtémoc” ubicado en Oriente 5 a manzana 8S/N, </a:t>
            </a:r>
            <a:r>
              <a:rPr lang="es-MX" sz="1600" dirty="0" err="1">
                <a:latin typeface="Bell MT" panose="02020503060305020303" pitchFamily="18" charset="0"/>
              </a:rPr>
              <a:t>X</a:t>
            </a:r>
            <a:r>
              <a:rPr lang="es-MX" sz="1600" dirty="0" err="1" smtClean="0">
                <a:latin typeface="Bell MT" panose="02020503060305020303" pitchFamily="18" charset="0"/>
              </a:rPr>
              <a:t>ico</a:t>
            </a:r>
            <a:r>
              <a:rPr lang="es-MX" sz="1600" dirty="0" smtClean="0">
                <a:latin typeface="Bell MT" panose="02020503060305020303" pitchFamily="18" charset="0"/>
              </a:rPr>
              <a:t>, municipio de Valle de Chalco </a:t>
            </a:r>
            <a:r>
              <a:rPr lang="es-MX" sz="1600" dirty="0">
                <a:latin typeface="Bell MT" panose="02020503060305020303" pitchFamily="18" charset="0"/>
              </a:rPr>
              <a:t>S</a:t>
            </a:r>
            <a:r>
              <a:rPr lang="es-MX" sz="1600" dirty="0" smtClean="0">
                <a:latin typeface="Bell MT" panose="02020503060305020303" pitchFamily="18" charset="0"/>
              </a:rPr>
              <a:t>olidaridad,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IMIFE-537-FP-A2017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" name="Imagen 6"/>
          <p:cNvPicPr>
            <a:picLocks noChangeAspect="1"/>
          </p:cNvPicPr>
          <p:nvPr/>
        </p:nvPicPr>
        <p:blipFill rotWithShape="1">
          <a:blip r:embed="rId4"/>
          <a:srcRect l="38805" t="34184" r="38681" b="35377"/>
          <a:stretch/>
        </p:blipFill>
        <p:spPr>
          <a:xfrm>
            <a:off x="107288" y="3200103"/>
            <a:ext cx="2571653" cy="1813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Imagen 7"/>
          <p:cNvPicPr>
            <a:picLocks noChangeAspect="1"/>
          </p:cNvPicPr>
          <p:nvPr/>
        </p:nvPicPr>
        <p:blipFill rotWithShape="1">
          <a:blip r:embed="rId5"/>
          <a:srcRect l="38438" t="34510" r="38407" b="35213"/>
          <a:stretch/>
        </p:blipFill>
        <p:spPr>
          <a:xfrm>
            <a:off x="2879596" y="3141518"/>
            <a:ext cx="2556500" cy="1871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Imagen 8"/>
          <p:cNvPicPr>
            <a:picLocks noChangeAspect="1"/>
          </p:cNvPicPr>
          <p:nvPr/>
        </p:nvPicPr>
        <p:blipFill rotWithShape="1">
          <a:blip r:embed="rId6"/>
          <a:srcRect l="41363" t="29176" r="41520" b="30864"/>
          <a:stretch/>
        </p:blipFill>
        <p:spPr>
          <a:xfrm>
            <a:off x="5598006" y="3141518"/>
            <a:ext cx="2556500" cy="1871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4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276541" y="1628800"/>
            <a:ext cx="818388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R="36576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Automatización de equipo de planta de emergencia </a:t>
            </a:r>
            <a:r>
              <a:rPr lang="es-MX" sz="1600" dirty="0" err="1">
                <a:latin typeface="Bell MT" panose="02020503060305020303" pitchFamily="18" charset="0"/>
              </a:rPr>
              <a:t>O</a:t>
            </a:r>
            <a:r>
              <a:rPr lang="es-MX" sz="1600" dirty="0" err="1" smtClean="0">
                <a:latin typeface="Bell MT" panose="02020503060305020303" pitchFamily="18" charset="0"/>
              </a:rPr>
              <a:t>ttho</a:t>
            </a:r>
            <a:r>
              <a:rPr lang="es-MX" sz="1600" dirty="0" smtClean="0">
                <a:latin typeface="Bell MT" panose="02020503060305020303" pitchFamily="18" charset="0"/>
              </a:rPr>
              <a:t> Motores.</a:t>
            </a:r>
          </a:p>
          <a:p>
            <a:pPr marR="36576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Número de contrato: TMUC-2017-H02</a:t>
            </a:r>
          </a:p>
          <a:p>
            <a:pPr marR="36576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57584"/>
            <a:ext cx="2642889" cy="155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23" y="3457584"/>
            <a:ext cx="2642889" cy="155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1008"/>
            <a:ext cx="2620792" cy="155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3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67544" y="1412776"/>
            <a:ext cx="7776864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Mantenimiento a acceso principal del parque industrial Ciudad Sahagún, suministro y aplicación </a:t>
            </a:r>
            <a:r>
              <a:rPr lang="es-ES" sz="1600" dirty="0" smtClean="0">
                <a:latin typeface="Bell MT" panose="02020503060305020303" pitchFamily="18" charset="0"/>
              </a:rPr>
              <a:t>de pintura en la corporación de fomento de infraestructura industrial.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MPICS-2017-GL02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73" y="2996952"/>
            <a:ext cx="2218543" cy="2958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78679"/>
            <a:ext cx="2232248" cy="297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92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300040" y="1268760"/>
            <a:ext cx="7800352" cy="2160240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Mantenimiento al acceso principal del parque industrial Sahagún. Impermeabilización, aplicación de primario asfaltico, calafateo de grietas, colocación por </a:t>
            </a:r>
            <a:r>
              <a:rPr lang="es-ES" sz="1600" dirty="0" err="1" smtClean="0">
                <a:latin typeface="Bell MT" panose="02020503060305020303" pitchFamily="18" charset="0"/>
              </a:rPr>
              <a:t>termofusión</a:t>
            </a:r>
            <a:r>
              <a:rPr lang="es-ES" sz="1600" dirty="0" smtClean="0">
                <a:latin typeface="Bell MT" panose="02020503060305020303" pitchFamily="18" charset="0"/>
              </a:rPr>
              <a:t> de sistema prefabricado, suministro y aplicación de pintura en fachada principal del edificio administrativo.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MPICS-2017-GL08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r>
              <a:rPr lang="es-ES" sz="1600" dirty="0" smtClean="0">
                <a:solidFill>
                  <a:srgbClr val="0070C0"/>
                </a:solidFill>
              </a:rPr>
              <a:t> </a:t>
            </a:r>
            <a:endParaRPr lang="es-ES" sz="16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5" y="3356992"/>
            <a:ext cx="3371867" cy="25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17" y="3247549"/>
            <a:ext cx="2060840" cy="2747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70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285836" y="1405268"/>
            <a:ext cx="818388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Suministro y aplicación de pintura vinílica en fachada principal del edificio administrativo en la corporación de fomento de infraestructura industrial.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SMP-CFII46-2017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67" y="3212976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3126608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05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251520" y="1556792"/>
            <a:ext cx="7960726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>
                <a:latin typeface="Bell MT" panose="02020503060305020303" pitchFamily="18" charset="0"/>
              </a:rPr>
              <a:t> Sub contrato modernización camino </a:t>
            </a:r>
            <a:r>
              <a:rPr lang="es-ES" sz="1600" dirty="0" err="1">
                <a:latin typeface="Bell MT" panose="02020503060305020303" pitchFamily="18" charset="0"/>
              </a:rPr>
              <a:t>Xuchipantla</a:t>
            </a:r>
            <a:r>
              <a:rPr lang="es-ES" sz="1600" dirty="0">
                <a:latin typeface="Bell MT" panose="02020503060305020303" pitchFamily="18" charset="0"/>
              </a:rPr>
              <a:t> - </a:t>
            </a:r>
            <a:r>
              <a:rPr lang="es-ES" sz="1600" dirty="0" err="1">
                <a:latin typeface="Bell MT" panose="02020503060305020303" pitchFamily="18" charset="0"/>
              </a:rPr>
              <a:t>Tianguispicula</a:t>
            </a:r>
            <a:r>
              <a:rPr lang="es-ES" sz="1600" dirty="0">
                <a:latin typeface="Bell MT" panose="02020503060305020303" pitchFamily="18" charset="0"/>
              </a:rPr>
              <a:t> sub tramo 1+140 al 2+780.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</a:t>
            </a:r>
            <a:r>
              <a:rPr lang="es-MX" sz="1600" dirty="0" smtClean="0">
                <a:latin typeface="Bell MT" panose="02020503060305020303" pitchFamily="18" charset="0"/>
              </a:rPr>
              <a:t>Número de contrato: 2017-XUTI-MOD-L55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2"/>
          <a:stretch/>
        </p:blipFill>
        <p:spPr bwMode="auto">
          <a:xfrm>
            <a:off x="2317137" y="3284984"/>
            <a:ext cx="4391025" cy="226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2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59065" y="1196752"/>
            <a:ext cx="7776864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>
                <a:latin typeface="Bell MT" panose="02020503060305020303" pitchFamily="18" charset="0"/>
              </a:rPr>
              <a:t> Construcción de comedor en la escuela secundaria técnica 61 “Moisés Sáenz Garza” ubicada en el barrio de la luz parte baja, Santiago </a:t>
            </a:r>
            <a:r>
              <a:rPr lang="es-MX" sz="1600" dirty="0" err="1">
                <a:latin typeface="Bell MT" panose="02020503060305020303" pitchFamily="18" charset="0"/>
              </a:rPr>
              <a:t>Cautlalpan</a:t>
            </a:r>
            <a:r>
              <a:rPr lang="es-MX" sz="1600" dirty="0">
                <a:latin typeface="Bell MT" panose="02020503060305020303" pitchFamily="18" charset="0"/>
              </a:rPr>
              <a:t>, municipio de Tepotzotlán, México.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IMIFE-359-FP-A2017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22" y="3589617"/>
            <a:ext cx="2283382" cy="194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60" y="3599916"/>
            <a:ext cx="2252216" cy="193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89617"/>
            <a:ext cx="2304256" cy="194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47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359532" y="1412776"/>
            <a:ext cx="7719667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Font typeface="Wingdings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Reconstrucción de diversos caminos rurales en los municipios de </a:t>
            </a:r>
            <a:r>
              <a:rPr lang="es-ES" sz="1600" dirty="0" err="1">
                <a:latin typeface="Bell MT" panose="02020503060305020303" pitchFamily="18" charset="0"/>
              </a:rPr>
              <a:t>P</a:t>
            </a:r>
            <a:r>
              <a:rPr lang="es-ES" sz="1600" dirty="0" err="1" smtClean="0">
                <a:latin typeface="Bell MT" panose="02020503060305020303" pitchFamily="18" charset="0"/>
              </a:rPr>
              <a:t>acula</a:t>
            </a:r>
            <a:r>
              <a:rPr lang="es-ES" sz="1600" dirty="0" smtClean="0">
                <a:latin typeface="Bell MT" panose="02020503060305020303" pitchFamily="18" charset="0"/>
              </a:rPr>
              <a:t> y </a:t>
            </a:r>
            <a:r>
              <a:rPr lang="es-ES" sz="1600" dirty="0" err="1">
                <a:latin typeface="Bell MT" panose="02020503060305020303" pitchFamily="18" charset="0"/>
              </a:rPr>
              <a:t>T</a:t>
            </a:r>
            <a:r>
              <a:rPr lang="es-ES" sz="1600" dirty="0" err="1" smtClean="0">
                <a:latin typeface="Bell MT" panose="02020503060305020303" pitchFamily="18" charset="0"/>
              </a:rPr>
              <a:t>lanchinol</a:t>
            </a:r>
            <a:r>
              <a:rPr lang="es-ES" sz="1600" dirty="0" smtClean="0">
                <a:latin typeface="Bell MT" panose="02020503060305020303" pitchFamily="18" charset="0"/>
              </a:rPr>
              <a:t>, Hidalgo.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Número de contrato: ELEC-TOL-2017-RPT-L57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L="0" indent="0" algn="just">
              <a:buClr>
                <a:schemeClr val="tx1"/>
              </a:buClr>
              <a:buNone/>
            </a:pPr>
            <a:endParaRPr lang="es-ES" sz="1400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es-MX" dirty="0"/>
          </a:p>
        </p:txBody>
      </p:sp>
      <p:pic>
        <p:nvPicPr>
          <p:cNvPr id="38" name="Picture 1" descr="C:\Users\Ing. Almaraz\Desktop\juan\SDC10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3828" y="2852936"/>
            <a:ext cx="3774356" cy="2830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79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48932" y="791274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MISIÓN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7" name="2 Marcador de texto"/>
          <p:cNvSpPr txBox="1">
            <a:spLocks/>
          </p:cNvSpPr>
          <p:nvPr/>
        </p:nvSpPr>
        <p:spPr>
          <a:xfrm>
            <a:off x="568243" y="2495904"/>
            <a:ext cx="7626487" cy="2155406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 2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s-ES" sz="2000" dirty="0" smtClean="0"/>
              <a:t>Somos una empresa que resalta entre sus competidores por el sentido de responsabilidad, unidad y calidad  con la que desarrollamos los proyectos. Para lograrlo, cada uno de nuestros socios y miembros del equipo forja su vida profesional en valores como amistad, compromiso y humildad, lo que nos permite ofrecer un servicio excepcional a cada uno de nuestros  clientes. </a:t>
            </a:r>
            <a:endParaRPr kumimoji="0" lang="es-ES" sz="2000" b="1" i="0" u="none" strike="noStrike" kern="1200" cap="none" spc="0" normalizeH="0" dirty="0" smtClean="0">
              <a:ln>
                <a:noFill/>
              </a:ln>
              <a:effectLst/>
              <a:uLnTx/>
              <a:uFillTx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2000" b="0" i="0" u="none" strike="noStrike" kern="1200" cap="none" spc="0" normalizeH="0" dirty="0" smtClean="0">
              <a:ln>
                <a:noFill/>
              </a:ln>
              <a:effectLst/>
              <a:uLnTx/>
              <a:uFillTx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ES" sz="1400" b="0" i="0" u="none" strike="noStrike" kern="1200" cap="none" spc="0" normalizeH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676796" y="2726242"/>
            <a:ext cx="6271746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139998" y="1275387"/>
            <a:ext cx="7960394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>
                <a:latin typeface="Bell MT" panose="02020503060305020303" pitchFamily="18" charset="0"/>
              </a:rPr>
              <a:t> Construcción de comedor en la escuela primaria general Salvador Alvarado, ubicada  frente a la iglesia  </a:t>
            </a:r>
            <a:r>
              <a:rPr lang="es-MX" sz="1600" dirty="0" smtClean="0">
                <a:latin typeface="Bell MT" panose="02020503060305020303" pitchFamily="18" charset="0"/>
              </a:rPr>
              <a:t>en San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iguel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añadas, municipio de </a:t>
            </a:r>
            <a:r>
              <a:rPr lang="es-MX" sz="1600" dirty="0">
                <a:latin typeface="Bell MT" panose="02020503060305020303" pitchFamily="18" charset="0"/>
              </a:rPr>
              <a:t>T</a:t>
            </a:r>
            <a:r>
              <a:rPr lang="es-MX" sz="1600" dirty="0" smtClean="0">
                <a:latin typeface="Bell MT" panose="02020503060305020303" pitchFamily="18" charset="0"/>
              </a:rPr>
              <a:t>epotzotlán, México.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IMIFE-358-FPA2017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6" y="3431107"/>
            <a:ext cx="3295039" cy="201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95" y="3431107"/>
            <a:ext cx="4095895" cy="201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97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251520" y="1243841"/>
            <a:ext cx="7992888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Mejora del plantel en general en la escuela primaria “Miguel </a:t>
            </a:r>
            <a:r>
              <a:rPr lang="es-MX" sz="1600" dirty="0">
                <a:latin typeface="Bell MT" panose="02020503060305020303" pitchFamily="18" charset="0"/>
              </a:rPr>
              <a:t>H</a:t>
            </a:r>
            <a:r>
              <a:rPr lang="es-MX" sz="1600" dirty="0" smtClean="0">
                <a:latin typeface="Bell MT" panose="02020503060305020303" pitchFamily="18" charset="0"/>
              </a:rPr>
              <a:t>idalgo y Costilla” ubicada a 50mts al poniente de la comunidad de </a:t>
            </a:r>
            <a:r>
              <a:rPr lang="es-MX" sz="1600" dirty="0">
                <a:latin typeface="Bell MT" panose="02020503060305020303" pitchFamily="18" charset="0"/>
              </a:rPr>
              <a:t>S</a:t>
            </a:r>
            <a:r>
              <a:rPr lang="es-MX" sz="1600" dirty="0" smtClean="0">
                <a:latin typeface="Bell MT" panose="02020503060305020303" pitchFamily="18" charset="0"/>
              </a:rPr>
              <a:t>an Martín </a:t>
            </a:r>
            <a:r>
              <a:rPr lang="es-MX" sz="1600" dirty="0" err="1">
                <a:latin typeface="Bell MT" panose="02020503060305020303" pitchFamily="18" charset="0"/>
              </a:rPr>
              <a:t>C</a:t>
            </a:r>
            <a:r>
              <a:rPr lang="es-MX" sz="1600" dirty="0" err="1" smtClean="0">
                <a:latin typeface="Bell MT" panose="02020503060305020303" pitchFamily="18" charset="0"/>
              </a:rPr>
              <a:t>achihuapa</a:t>
            </a:r>
            <a:r>
              <a:rPr lang="es-MX" sz="1600" dirty="0" smtClean="0">
                <a:latin typeface="Bell MT" panose="02020503060305020303" pitchFamily="18" charset="0"/>
              </a:rPr>
              <a:t>, municipio de Villa del Carbón,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IMIFE-1145-FP-L2017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9" y="3071274"/>
            <a:ext cx="3744416" cy="2792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71274"/>
            <a:ext cx="3708412" cy="2781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24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80060" y="1410568"/>
            <a:ext cx="769234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Equipamiento de relleno sanitario  regional de </a:t>
            </a:r>
            <a:r>
              <a:rPr lang="es-ES" sz="1600" dirty="0" err="1">
                <a:latin typeface="Bell MT" panose="02020503060305020303" pitchFamily="18" charset="0"/>
              </a:rPr>
              <a:t>Chapantongo</a:t>
            </a:r>
            <a:r>
              <a:rPr lang="es-ES" sz="1600" dirty="0">
                <a:latin typeface="Bell MT" panose="02020503060305020303" pitchFamily="18" charset="0"/>
              </a:rPr>
              <a:t>, ubicado en </a:t>
            </a:r>
            <a:r>
              <a:rPr lang="es-ES" sz="1600" dirty="0" err="1">
                <a:latin typeface="Bell MT" panose="02020503060305020303" pitchFamily="18" charset="0"/>
              </a:rPr>
              <a:t>Atargea</a:t>
            </a:r>
            <a:r>
              <a:rPr lang="es-ES" sz="1600" dirty="0">
                <a:latin typeface="Bell MT" panose="02020503060305020303" pitchFamily="18" charset="0"/>
              </a:rPr>
              <a:t> (el arco), municipio </a:t>
            </a:r>
            <a:r>
              <a:rPr lang="es-ES" sz="1600" dirty="0" smtClean="0">
                <a:latin typeface="Bell MT" panose="02020503060305020303" pitchFamily="18" charset="0"/>
              </a:rPr>
              <a:t>de </a:t>
            </a:r>
            <a:r>
              <a:rPr lang="es-ES" sz="1600" dirty="0" err="1">
                <a:latin typeface="Bell MT" panose="02020503060305020303" pitchFamily="18" charset="0"/>
              </a:rPr>
              <a:t>C</a:t>
            </a:r>
            <a:r>
              <a:rPr lang="es-ES" sz="1600" dirty="0" err="1" smtClean="0">
                <a:latin typeface="Bell MT" panose="02020503060305020303" pitchFamily="18" charset="0"/>
              </a:rPr>
              <a:t>hapantongo</a:t>
            </a:r>
            <a:r>
              <a:rPr lang="es-ES" sz="1600" dirty="0" smtClean="0">
                <a:latin typeface="Bell MT" panose="02020503060305020303" pitchFamily="18" charset="0"/>
              </a:rPr>
              <a:t>, Hidalgo. 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EQSAN-CHAP-2017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378" y="3133084"/>
            <a:ext cx="1980586" cy="2640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49533"/>
            <a:ext cx="2016224" cy="201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63181"/>
            <a:ext cx="2676128" cy="2007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3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18027" y="1340768"/>
            <a:ext cx="7754373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Construcción de auditorio de 8 E.E U1C y rehabilitación a accesibilidad en escuela “Normal de Coacalco” ubicada en Republica Mexicana, municipio de Coacalco, México.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IMIFE-369-L2017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22210"/>
            <a:ext cx="3102779" cy="232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54" y="3160125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40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693505" y="2762598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11524" y="1268760"/>
            <a:ext cx="7812868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Construcción de 3 aulas, servicio sanitario, escaleras U2C y rehabilitación en general de la escuela “Normal de Cuautitlán Izcalli” ubicada en Arcos del Alba, municipio de Cuautitlán I</a:t>
            </a:r>
            <a:r>
              <a:rPr lang="es-MX" sz="1600" dirty="0" smtClean="0">
                <a:latin typeface="Bell MT" panose="02020503060305020303" pitchFamily="18" charset="0"/>
              </a:rPr>
              <a:t>zcalli,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IMIFE-1147-FP-L2017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400" dirty="0" smtClean="0">
              <a:solidFill>
                <a:srgbClr val="0070C0"/>
              </a:solidFill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3" y="3312368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2" y="3315834"/>
            <a:ext cx="3227851" cy="2488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6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260946" y="1340768"/>
            <a:ext cx="7983462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Remodelación del edifico “B” y rehabilitación en el modulo de servicios sanitarios en el jardín </a:t>
            </a:r>
            <a:r>
              <a:rPr lang="es-MX" sz="1600" dirty="0" smtClean="0">
                <a:latin typeface="Bell MT" panose="02020503060305020303" pitchFamily="18" charset="0"/>
              </a:rPr>
              <a:t>de niños “</a:t>
            </a:r>
            <a:r>
              <a:rPr lang="es-MX" sz="1600" dirty="0">
                <a:latin typeface="Bell MT" panose="02020503060305020303" pitchFamily="18" charset="0"/>
              </a:rPr>
              <a:t>P</a:t>
            </a:r>
            <a:r>
              <a:rPr lang="es-MX" sz="1600" dirty="0" smtClean="0">
                <a:latin typeface="Bell MT" panose="02020503060305020303" pitchFamily="18" charset="0"/>
              </a:rPr>
              <a:t>rofa. Carmen Ramos”, ubicada en San </a:t>
            </a:r>
            <a:r>
              <a:rPr lang="es-MX" sz="1600" dirty="0">
                <a:latin typeface="Bell MT" panose="02020503060305020303" pitchFamily="18" charset="0"/>
              </a:rPr>
              <a:t>P</a:t>
            </a:r>
            <a:r>
              <a:rPr lang="es-MX" sz="1600" dirty="0" smtClean="0">
                <a:latin typeface="Bell MT" panose="02020503060305020303" pitchFamily="18" charset="0"/>
              </a:rPr>
              <a:t>edro </a:t>
            </a:r>
            <a:r>
              <a:rPr lang="es-MX" sz="1600" dirty="0" err="1">
                <a:latin typeface="Bell MT" panose="02020503060305020303" pitchFamily="18" charset="0"/>
              </a:rPr>
              <a:t>T</a:t>
            </a:r>
            <a:r>
              <a:rPr lang="es-MX" sz="1600" dirty="0" err="1" smtClean="0">
                <a:latin typeface="Bell MT" panose="02020503060305020303" pitchFamily="18" charset="0"/>
              </a:rPr>
              <a:t>otoltepec</a:t>
            </a:r>
            <a:r>
              <a:rPr lang="es-MX" sz="1600" dirty="0" smtClean="0">
                <a:latin typeface="Bell MT" panose="02020503060305020303" pitchFamily="18" charset="0"/>
              </a:rPr>
              <a:t>, municipio de </a:t>
            </a:r>
            <a:r>
              <a:rPr lang="es-MX" sz="1600" dirty="0">
                <a:latin typeface="Bell MT" panose="02020503060305020303" pitchFamily="18" charset="0"/>
              </a:rPr>
              <a:t>T</a:t>
            </a:r>
            <a:r>
              <a:rPr lang="es-MX" sz="1600" dirty="0" smtClean="0">
                <a:latin typeface="Bell MT" panose="02020503060305020303" pitchFamily="18" charset="0"/>
              </a:rPr>
              <a:t>oluca, México.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PCR-LF145-2017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6" y="3082653"/>
            <a:ext cx="2880320" cy="279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82652"/>
            <a:ext cx="3763506" cy="279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3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192999" y="1340768"/>
            <a:ext cx="8051409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Font typeface="Wingdings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Reconstrucción del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.R. Xochimilco-E.C.(</a:t>
            </a:r>
            <a:r>
              <a:rPr lang="es-ES" sz="1600" dirty="0" err="1" smtClean="0">
                <a:latin typeface="Bell MT" panose="02020503060305020303" pitchFamily="18" charset="0"/>
              </a:rPr>
              <a:t>Tianguistengo-Otlamalacatla</a:t>
            </a:r>
            <a:r>
              <a:rPr lang="es-ES" sz="1600" dirty="0" smtClean="0">
                <a:latin typeface="Bell MT" panose="02020503060305020303" pitchFamily="18" charset="0"/>
              </a:rPr>
              <a:t>) del km. 0+000 al km. 23+000,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.R. </a:t>
            </a:r>
            <a:r>
              <a:rPr lang="es-ES" sz="1600" dirty="0" err="1" smtClean="0">
                <a:latin typeface="Bell MT" panose="02020503060305020303" pitchFamily="18" charset="0"/>
              </a:rPr>
              <a:t>Xococoatla</a:t>
            </a:r>
            <a:r>
              <a:rPr lang="es-ES" sz="1600" dirty="0" smtClean="0">
                <a:latin typeface="Bell MT" panose="02020503060305020303" pitchFamily="18" charset="0"/>
              </a:rPr>
              <a:t>-E.C.(San Miguel-Agua Fría) del km. 0+000 al km. 5+000 ,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.R. La Cumbre-</a:t>
            </a:r>
            <a:r>
              <a:rPr lang="es-ES" sz="1600" dirty="0" err="1">
                <a:latin typeface="Bell MT" panose="02020503060305020303" pitchFamily="18" charset="0"/>
              </a:rPr>
              <a:t>Z</a:t>
            </a:r>
            <a:r>
              <a:rPr lang="es-ES" sz="1600" dirty="0" err="1" smtClean="0">
                <a:latin typeface="Bell MT" panose="02020503060305020303" pitchFamily="18" charset="0"/>
              </a:rPr>
              <a:t>acatipan</a:t>
            </a:r>
            <a:r>
              <a:rPr lang="es-ES" sz="1600" dirty="0" smtClean="0">
                <a:latin typeface="Bell MT" panose="02020503060305020303" pitchFamily="18" charset="0"/>
              </a:rPr>
              <a:t> del km. 0+000 al km. 10+500,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.R. </a:t>
            </a:r>
            <a:r>
              <a:rPr lang="es-ES" sz="1600" dirty="0" err="1" smtClean="0">
                <a:latin typeface="Bell MT" panose="02020503060305020303" pitchFamily="18" charset="0"/>
              </a:rPr>
              <a:t>Xococoatla-Pahuatitla</a:t>
            </a:r>
            <a:r>
              <a:rPr lang="es-ES" sz="1600" dirty="0" smtClean="0">
                <a:latin typeface="Bell MT" panose="02020503060305020303" pitchFamily="18" charset="0"/>
              </a:rPr>
              <a:t> del km. 0+000 al km. 6+200, </a:t>
            </a:r>
            <a:r>
              <a:rPr lang="es-ES" sz="1600" dirty="0" err="1" smtClean="0">
                <a:latin typeface="Bell MT" panose="02020503060305020303" pitchFamily="18" charset="0"/>
              </a:rPr>
              <a:t>C.R.Zacatipan-Pahuatitla</a:t>
            </a:r>
            <a:r>
              <a:rPr lang="es-ES" sz="1600" dirty="0" smtClean="0">
                <a:latin typeface="Bell MT" panose="02020503060305020303" pitchFamily="18" charset="0"/>
              </a:rPr>
              <a:t> del km. 0+000 al km. 1+700 y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.R.  Ramal a Chapula del km.0+000 al km. 1+800, en el municipio de </a:t>
            </a:r>
            <a:r>
              <a:rPr lang="es-ES" sz="1600" dirty="0" err="1">
                <a:latin typeface="Bell MT" panose="02020503060305020303" pitchFamily="18" charset="0"/>
              </a:rPr>
              <a:t>T</a:t>
            </a:r>
            <a:r>
              <a:rPr lang="es-ES" sz="1600" dirty="0" err="1" smtClean="0">
                <a:latin typeface="Bell MT" panose="02020503060305020303" pitchFamily="18" charset="0"/>
              </a:rPr>
              <a:t>ianguistengo</a:t>
            </a:r>
            <a:r>
              <a:rPr lang="es-ES" sz="1600" dirty="0" smtClean="0">
                <a:latin typeface="Bell MT" panose="02020503060305020303" pitchFamily="18" charset="0"/>
              </a:rPr>
              <a:t>, Hidalgo. 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s-ES" sz="1600" dirty="0" smtClean="0">
                <a:latin typeface="Bell MT" panose="02020503060305020303" pitchFamily="18" charset="0"/>
              </a:rPr>
              <a:t>  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  Número de contrato: CIYD-XEC-2018</a:t>
            </a:r>
          </a:p>
          <a:p>
            <a:endParaRPr lang="es-MX" sz="1600" dirty="0" smtClean="0">
              <a:latin typeface="Bell MT" panose="02020503060305020303" pitchFamily="18" charset="0"/>
            </a:endParaRPr>
          </a:p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endParaRPr lang="es-MX" sz="2800" dirty="0"/>
          </a:p>
        </p:txBody>
      </p:sp>
      <p:pic>
        <p:nvPicPr>
          <p:cNvPr id="38" name="Picture 1" descr="C:\Users\Ing. Almaraz\Desktop\juan\SDC10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7" y="3933056"/>
            <a:ext cx="3744416" cy="187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40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192999" y="1349063"/>
            <a:ext cx="818388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Suministro y colocación de señalamiento horizontal, en la red federal de carreteras libre de peaje en el estado de Veracruz zona 4.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2018-30-CB-A-078-W-00-2018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3" t="55273" r="25439" b="11329"/>
          <a:stretch/>
        </p:blipFill>
        <p:spPr bwMode="auto">
          <a:xfrm>
            <a:off x="773127" y="3082652"/>
            <a:ext cx="3079510" cy="2443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0" t="46595" r="24092" b="9935"/>
          <a:stretch/>
        </p:blipFill>
        <p:spPr bwMode="auto">
          <a:xfrm>
            <a:off x="4477242" y="3082652"/>
            <a:ext cx="3214916" cy="2443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300040" y="1268760"/>
            <a:ext cx="7800352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R="36576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Cimentación de 6.60 m por 3 m para tanque de 3,000 galones en </a:t>
            </a:r>
            <a:r>
              <a:rPr lang="es-MX" sz="1600" dirty="0" err="1">
                <a:latin typeface="Bell MT" panose="02020503060305020303" pitchFamily="18" charset="0"/>
              </a:rPr>
              <a:t>Almexa</a:t>
            </a:r>
            <a:r>
              <a:rPr lang="es-MX" sz="1600" dirty="0">
                <a:latin typeface="Bell MT" panose="02020503060305020303" pitchFamily="18" charset="0"/>
              </a:rPr>
              <a:t> y Aluminio     S. A. de C. V.</a:t>
            </a:r>
          </a:p>
          <a:p>
            <a:pPr marR="36576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MX" sz="1600" dirty="0">
                <a:latin typeface="Bell MT" panose="02020503060305020303" pitchFamily="18" charset="0"/>
              </a:rPr>
              <a:t> </a:t>
            </a:r>
            <a:r>
              <a:rPr lang="es-MX" sz="1600" dirty="0" smtClean="0">
                <a:latin typeface="Bell MT" panose="02020503060305020303" pitchFamily="18" charset="0"/>
              </a:rPr>
              <a:t>Número de contrato: CIM-TANQ-AL-2018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3082652"/>
            <a:ext cx="4018961" cy="226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82652"/>
            <a:ext cx="3944099" cy="221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11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29738" y="1484784"/>
            <a:ext cx="7558116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Suministro y colocación de señalamiento horizontal, en la red federal de carreteras libres de peaje, en el estado de Oaxaca zona 5.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2018-CB-190-W-00-2018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1941" r="50036" b="51531"/>
          <a:stretch/>
        </p:blipFill>
        <p:spPr bwMode="auto">
          <a:xfrm>
            <a:off x="1115616" y="3127034"/>
            <a:ext cx="3271838" cy="2672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54922" r="50036" b="11979"/>
          <a:stretch/>
        </p:blipFill>
        <p:spPr bwMode="auto">
          <a:xfrm>
            <a:off x="4756546" y="3140968"/>
            <a:ext cx="3271838" cy="25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0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48932" y="791274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VISIÓN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7" name="2 Marcador de texto"/>
          <p:cNvSpPr txBox="1">
            <a:spLocks/>
          </p:cNvSpPr>
          <p:nvPr/>
        </p:nvSpPr>
        <p:spPr>
          <a:xfrm>
            <a:off x="568243" y="2495904"/>
            <a:ext cx="7626487" cy="2155406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 2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s-ES" sz="2000" dirty="0"/>
              <a:t>Destacar en el mercado  de la construcción por la realización de proyectos de calidad, innovadores y responsables con el medio ambiente, en pro de nuestros clientes, empleados y comunidad. Buscando inspirar a otros  para hacerlo también.</a:t>
            </a: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ES" sz="1400" b="0" i="0" u="none" strike="noStrike" kern="1200" cap="none" spc="0" normalizeH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676796" y="2726242"/>
            <a:ext cx="6271746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1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359532" y="1340768"/>
            <a:ext cx="7812868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</a:t>
            </a:r>
            <a:r>
              <a:rPr lang="es-MX" sz="1600" dirty="0" smtClean="0">
                <a:latin typeface="Bell MT" panose="02020503060305020303" pitchFamily="18" charset="0"/>
              </a:rPr>
              <a:t>Rehabilitación </a:t>
            </a:r>
            <a:r>
              <a:rPr lang="es-MX" sz="1600" dirty="0">
                <a:latin typeface="Bell MT" panose="02020503060305020303" pitchFamily="18" charset="0"/>
              </a:rPr>
              <a:t>en la escuela primaria “Lázaro Cárdenas” ubicada en Toluca de Lerdo, municipio de Toluca de Lerdo, México.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169-PAD-A2018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17773" r="25549" b="46680"/>
          <a:stretch/>
        </p:blipFill>
        <p:spPr bwMode="auto">
          <a:xfrm>
            <a:off x="4433391" y="3082652"/>
            <a:ext cx="3157538" cy="260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F:\Nueva carpeta (2)\FOTOS CURRICULUM\ADSU4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2652"/>
            <a:ext cx="2664296" cy="2506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003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67544" y="1387857"/>
            <a:ext cx="7704856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MX" sz="1600" dirty="0">
                <a:latin typeface="Bell MT" panose="02020503060305020303" pitchFamily="18" charset="0"/>
              </a:rPr>
              <a:t>Rehabilitación en la escuela secundaria oficial n°0086 “Lic. Abel C. Salazar”. Ubicada en Lerma </a:t>
            </a:r>
            <a:r>
              <a:rPr lang="es-MX" sz="1600" dirty="0" smtClean="0">
                <a:latin typeface="Bell MT" panose="02020503060305020303" pitchFamily="18" charset="0"/>
              </a:rPr>
              <a:t>de Villada, municipio de </a:t>
            </a:r>
            <a:r>
              <a:rPr lang="es-MX" sz="1600" dirty="0">
                <a:latin typeface="Bell MT" panose="02020503060305020303" pitchFamily="18" charset="0"/>
              </a:rPr>
              <a:t>L</a:t>
            </a:r>
            <a:r>
              <a:rPr lang="es-MX" sz="1600" dirty="0" smtClean="0">
                <a:latin typeface="Bell MT" panose="02020503060305020303" pitchFamily="18" charset="0"/>
              </a:rPr>
              <a:t>erma,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1070-PAD-A2018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" descr="F:\Nueva carpeta (2)\FOTOS CURRICULUM\OCAW4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69" y="3077221"/>
            <a:ext cx="1800000" cy="24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9" name="Picture 4" descr="F:\Nueva carpeta (2)\FOTOS CURRICULUM\IMG_20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 r="2620" b="21388"/>
          <a:stretch/>
        </p:blipFill>
        <p:spPr bwMode="auto">
          <a:xfrm>
            <a:off x="844663" y="3077221"/>
            <a:ext cx="4015369" cy="24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372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25814" y="1496230"/>
            <a:ext cx="7830295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Señalamiento horizontal y vertical de la autopista Ecatepec a Peñón desde km 0+000 al km 13+200.</a:t>
            </a:r>
            <a:endParaRPr lang="es-MX" sz="1600" dirty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2018-0660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8" t="10547" r="23902" b="53711"/>
          <a:stretch/>
        </p:blipFill>
        <p:spPr bwMode="auto">
          <a:xfrm>
            <a:off x="1128142" y="3112448"/>
            <a:ext cx="6743700" cy="261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2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67544" y="1340768"/>
            <a:ext cx="7632848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 Rehabilitación general en la escuela primaria “</a:t>
            </a:r>
            <a:r>
              <a:rPr lang="es-ES" sz="1600" dirty="0">
                <a:latin typeface="Bell MT" panose="02020503060305020303" pitchFamily="18" charset="0"/>
              </a:rPr>
              <a:t>Y</a:t>
            </a:r>
            <a:r>
              <a:rPr lang="es-ES" sz="1600" dirty="0" smtClean="0">
                <a:latin typeface="Bell MT" panose="02020503060305020303" pitchFamily="18" charset="0"/>
              </a:rPr>
              <a:t>olanda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uervo </a:t>
            </a:r>
            <a:r>
              <a:rPr lang="es-ES" sz="1600" dirty="0" err="1">
                <a:latin typeface="Bell MT" panose="02020503060305020303" pitchFamily="18" charset="0"/>
              </a:rPr>
              <a:t>T</a:t>
            </a:r>
            <a:r>
              <a:rPr lang="es-ES" sz="1600" dirty="0" err="1" smtClean="0">
                <a:latin typeface="Bell MT" panose="02020503060305020303" pitchFamily="18" charset="0"/>
              </a:rPr>
              <a:t>oleado</a:t>
            </a:r>
            <a:r>
              <a:rPr lang="es-ES" sz="1600" dirty="0" smtClean="0">
                <a:latin typeface="Bell MT" panose="02020503060305020303" pitchFamily="18" charset="0"/>
              </a:rPr>
              <a:t>”, ubicada en Villa </a:t>
            </a:r>
            <a:r>
              <a:rPr lang="es-ES" sz="1600" dirty="0">
                <a:latin typeface="Bell MT" panose="02020503060305020303" pitchFamily="18" charset="0"/>
              </a:rPr>
              <a:t>N</a:t>
            </a:r>
            <a:r>
              <a:rPr lang="es-ES" sz="1600" dirty="0" smtClean="0">
                <a:latin typeface="Bell MT" panose="02020503060305020303" pitchFamily="18" charset="0"/>
              </a:rPr>
              <a:t>icolás </a:t>
            </a:r>
            <a:r>
              <a:rPr lang="es-ES" sz="1600" dirty="0">
                <a:latin typeface="Bell MT" panose="02020503060305020303" pitchFamily="18" charset="0"/>
              </a:rPr>
              <a:t>R</a:t>
            </a:r>
            <a:r>
              <a:rPr lang="es-ES" sz="1600" dirty="0" smtClean="0">
                <a:latin typeface="Bell MT" panose="02020503060305020303" pitchFamily="18" charset="0"/>
              </a:rPr>
              <a:t>omero, </a:t>
            </a:r>
            <a:r>
              <a:rPr lang="es-ES" sz="1600" dirty="0">
                <a:latin typeface="Bell MT" panose="02020503060305020303" pitchFamily="18" charset="0"/>
              </a:rPr>
              <a:t>M</a:t>
            </a:r>
            <a:r>
              <a:rPr lang="es-ES" sz="1600" dirty="0" smtClean="0">
                <a:latin typeface="Bell MT" panose="02020503060305020303" pitchFamily="18" charset="0"/>
              </a:rPr>
              <a:t>éxico.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IMIFE-2535-FP-A2018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34655" r="25769" b="27099"/>
          <a:stretch/>
        </p:blipFill>
        <p:spPr bwMode="auto">
          <a:xfrm>
            <a:off x="1115616" y="2935465"/>
            <a:ext cx="6346210" cy="2797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467544" y="1412776"/>
            <a:ext cx="7704856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>
                <a:latin typeface="Bell MT" panose="02020503060305020303" pitchFamily="18" charset="0"/>
              </a:rPr>
              <a:t>  </a:t>
            </a:r>
            <a:r>
              <a:rPr lang="es-ES" sz="1600" dirty="0" smtClean="0">
                <a:latin typeface="Bell MT" panose="02020503060305020303" pitchFamily="18" charset="0"/>
              </a:rPr>
              <a:t>Rehabilitación general en la escuela primaria “</a:t>
            </a:r>
            <a:r>
              <a:rPr lang="es-ES" sz="1600" dirty="0">
                <a:latin typeface="Bell MT" panose="02020503060305020303" pitchFamily="18" charset="0"/>
              </a:rPr>
              <a:t>Y</a:t>
            </a:r>
            <a:r>
              <a:rPr lang="es-ES" sz="1600" dirty="0" smtClean="0">
                <a:latin typeface="Bell MT" panose="02020503060305020303" pitchFamily="18" charset="0"/>
              </a:rPr>
              <a:t>olanda </a:t>
            </a:r>
            <a:r>
              <a:rPr lang="es-ES" sz="1600" dirty="0">
                <a:latin typeface="Bell MT" panose="02020503060305020303" pitchFamily="18" charset="0"/>
              </a:rPr>
              <a:t>C</a:t>
            </a:r>
            <a:r>
              <a:rPr lang="es-ES" sz="1600" dirty="0" smtClean="0">
                <a:latin typeface="Bell MT" panose="02020503060305020303" pitchFamily="18" charset="0"/>
              </a:rPr>
              <a:t>uervo </a:t>
            </a:r>
            <a:r>
              <a:rPr lang="es-ES" sz="1600" dirty="0" err="1">
                <a:latin typeface="Bell MT" panose="02020503060305020303" pitchFamily="18" charset="0"/>
              </a:rPr>
              <a:t>T</a:t>
            </a:r>
            <a:r>
              <a:rPr lang="es-ES" sz="1600" dirty="0" err="1" smtClean="0">
                <a:latin typeface="Bell MT" panose="02020503060305020303" pitchFamily="18" charset="0"/>
              </a:rPr>
              <a:t>oleado</a:t>
            </a:r>
            <a:r>
              <a:rPr lang="es-ES" sz="1600" dirty="0" smtClean="0">
                <a:latin typeface="Bell MT" panose="02020503060305020303" pitchFamily="18" charset="0"/>
              </a:rPr>
              <a:t>”, ubicada en Villa </a:t>
            </a:r>
            <a:r>
              <a:rPr lang="es-ES" sz="1600" dirty="0">
                <a:latin typeface="Bell MT" panose="02020503060305020303" pitchFamily="18" charset="0"/>
              </a:rPr>
              <a:t>N</a:t>
            </a:r>
            <a:r>
              <a:rPr lang="es-ES" sz="1600" dirty="0" smtClean="0">
                <a:latin typeface="Bell MT" panose="02020503060305020303" pitchFamily="18" charset="0"/>
              </a:rPr>
              <a:t>icolás </a:t>
            </a:r>
            <a:r>
              <a:rPr lang="es-ES" sz="1600" dirty="0">
                <a:latin typeface="Bell MT" panose="02020503060305020303" pitchFamily="18" charset="0"/>
              </a:rPr>
              <a:t>R</a:t>
            </a:r>
            <a:r>
              <a:rPr lang="es-ES" sz="1600" dirty="0" smtClean="0">
                <a:latin typeface="Bell MT" panose="02020503060305020303" pitchFamily="18" charset="0"/>
              </a:rPr>
              <a:t>omero, </a:t>
            </a:r>
            <a:r>
              <a:rPr lang="es-ES" sz="1600" dirty="0">
                <a:latin typeface="Bell MT" panose="02020503060305020303" pitchFamily="18" charset="0"/>
              </a:rPr>
              <a:t>M</a:t>
            </a:r>
            <a:r>
              <a:rPr lang="es-ES" sz="1600" dirty="0" smtClean="0">
                <a:latin typeface="Bell MT" panose="02020503060305020303" pitchFamily="18" charset="0"/>
              </a:rPr>
              <a:t>éxico.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IMIFE-2535-FP-A2018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34655" r="25769" b="27099"/>
          <a:stretch/>
        </p:blipFill>
        <p:spPr bwMode="auto">
          <a:xfrm>
            <a:off x="1097470" y="3127721"/>
            <a:ext cx="6346210" cy="2797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8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539552" y="1469742"/>
            <a:ext cx="7488832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 </a:t>
            </a:r>
            <a:r>
              <a:rPr lang="es-MX" sz="1600" dirty="0" smtClean="0">
                <a:latin typeface="Bell MT" panose="02020503060305020303" pitchFamily="18" charset="0"/>
              </a:rPr>
              <a:t>Ampliación de red de drenaje sanitario en calle Hidalguense, ubicada en la localidad de </a:t>
            </a:r>
            <a:r>
              <a:rPr lang="es-MX" sz="1600" dirty="0">
                <a:latin typeface="Bell MT" panose="02020503060305020303" pitchFamily="18" charset="0"/>
              </a:rPr>
              <a:t>S</a:t>
            </a:r>
            <a:r>
              <a:rPr lang="es-MX" sz="1600" dirty="0" smtClean="0">
                <a:latin typeface="Bell MT" panose="02020503060305020303" pitchFamily="18" charset="0"/>
              </a:rPr>
              <a:t>antiago </a:t>
            </a:r>
            <a:r>
              <a:rPr lang="es-MX" sz="1600" dirty="0" err="1">
                <a:latin typeface="Bell MT" panose="02020503060305020303" pitchFamily="18" charset="0"/>
              </a:rPr>
              <a:t>T</a:t>
            </a:r>
            <a:r>
              <a:rPr lang="es-MX" sz="1600" dirty="0" err="1" smtClean="0">
                <a:latin typeface="Bell MT" panose="02020503060305020303" pitchFamily="18" charset="0"/>
              </a:rPr>
              <a:t>ulantepec</a:t>
            </a:r>
            <a:r>
              <a:rPr lang="es-MX" sz="1600" dirty="0" smtClean="0">
                <a:latin typeface="Bell MT" panose="02020503060305020303" pitchFamily="18" charset="0"/>
              </a:rPr>
              <a:t> de Lugo </a:t>
            </a:r>
            <a:r>
              <a:rPr lang="es-MX" sz="1600" dirty="0">
                <a:latin typeface="Bell MT" panose="02020503060305020303" pitchFamily="18" charset="0"/>
              </a:rPr>
              <a:t>G</a:t>
            </a:r>
            <a:r>
              <a:rPr lang="es-MX" sz="1600" dirty="0" smtClean="0">
                <a:latin typeface="Bell MT" panose="02020503060305020303" pitchFamily="18" charset="0"/>
              </a:rPr>
              <a:t>uerrero, Hidalgo.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Número de contrato: NO.MST-FAISM-2019-003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07" y="3140968"/>
            <a:ext cx="1712789" cy="2664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91" y="3140968"/>
            <a:ext cx="2875248" cy="2664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93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5"/>
          <p:cNvSpPr/>
          <p:nvPr/>
        </p:nvSpPr>
        <p:spPr>
          <a:xfrm>
            <a:off x="539552" y="1484784"/>
            <a:ext cx="7632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 smtClean="0">
                <a:latin typeface="Bell MT" panose="02020503060305020303" pitchFamily="18" charset="0"/>
              </a:rPr>
              <a:t>Fabricación y  colocación de muro de </a:t>
            </a:r>
            <a:r>
              <a:rPr lang="es-MX" sz="1600" dirty="0" err="1" smtClean="0">
                <a:latin typeface="Bell MT" panose="02020503060305020303" pitchFamily="18" charset="0"/>
              </a:rPr>
              <a:t>durock</a:t>
            </a:r>
            <a:r>
              <a:rPr lang="es-MX" sz="1600" dirty="0" smtClean="0">
                <a:latin typeface="Bell MT" panose="02020503060305020303" pitchFamily="18" charset="0"/>
              </a:rPr>
              <a:t> de 9 cm. de espesor, a dos caras, terminado en </a:t>
            </a:r>
            <a:r>
              <a:rPr lang="es-MX" sz="1600" dirty="0" err="1">
                <a:latin typeface="Bell MT" panose="02020503060305020303" pitchFamily="18" charset="0"/>
              </a:rPr>
              <a:t>C</a:t>
            </a:r>
            <a:r>
              <a:rPr lang="es-MX" sz="1600" dirty="0" err="1" smtClean="0">
                <a:latin typeface="Bell MT" panose="02020503060305020303" pitchFamily="18" charset="0"/>
              </a:rPr>
              <a:t>riogas</a:t>
            </a:r>
            <a:r>
              <a:rPr lang="es-MX" sz="1600" dirty="0" smtClean="0">
                <a:latin typeface="Bell MT" panose="02020503060305020303" pitchFamily="18" charset="0"/>
              </a:rPr>
              <a:t> </a:t>
            </a:r>
            <a:r>
              <a:rPr lang="es-MX" sz="1600" dirty="0">
                <a:latin typeface="Bell MT" panose="02020503060305020303" pitchFamily="18" charset="0"/>
              </a:rPr>
              <a:t>S</a:t>
            </a:r>
            <a:r>
              <a:rPr lang="es-MX" sz="1600" dirty="0" smtClean="0">
                <a:latin typeface="Bell MT" panose="02020503060305020303" pitchFamily="18" charset="0"/>
              </a:rPr>
              <a:t>. A. de C. V. km 321 carretera federal </a:t>
            </a:r>
            <a:r>
              <a:rPr lang="es-MX" sz="1600" dirty="0" err="1" smtClean="0">
                <a:latin typeface="Bell MT" panose="02020503060305020303" pitchFamily="18" charset="0"/>
              </a:rPr>
              <a:t>Mex</a:t>
            </a:r>
            <a:r>
              <a:rPr lang="es-MX" sz="1600" dirty="0" smtClean="0">
                <a:latin typeface="Bell MT" panose="02020503060305020303" pitchFamily="18" charset="0"/>
              </a:rPr>
              <a:t>-Ver, </a:t>
            </a:r>
            <a:r>
              <a:rPr lang="es-MX" sz="1600" dirty="0" err="1" smtClean="0">
                <a:latin typeface="Bell MT" panose="02020503060305020303" pitchFamily="18" charset="0"/>
              </a:rPr>
              <a:t>Ixtaczoquitlan</a:t>
            </a:r>
            <a:r>
              <a:rPr lang="es-MX" sz="1600" dirty="0" smtClean="0">
                <a:latin typeface="Bell MT" panose="02020503060305020303" pitchFamily="18" charset="0"/>
              </a:rPr>
              <a:t>, Veracruz.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dirty="0" smtClean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pic>
        <p:nvPicPr>
          <p:cNvPr id="38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09468"/>
            <a:ext cx="5101534" cy="213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59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Marcador de texto 2"/>
          <p:cNvSpPr txBox="1">
            <a:spLocks/>
          </p:cNvSpPr>
          <p:nvPr/>
        </p:nvSpPr>
        <p:spPr>
          <a:xfrm>
            <a:off x="381000" y="1412776"/>
            <a:ext cx="7575376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es-MX" sz="1600" dirty="0" smtClean="0">
                <a:latin typeface="Bell MT" panose="02020503060305020303" pitchFamily="18" charset="0"/>
              </a:rPr>
              <a:t>Desarrollo de ingeniería de detalle cimentación de tanque de 6000 galones en </a:t>
            </a:r>
            <a:r>
              <a:rPr lang="es-MX" sz="1600" dirty="0" err="1" smtClean="0">
                <a:latin typeface="Bell MT" panose="02020503060305020303" pitchFamily="18" charset="0"/>
              </a:rPr>
              <a:t>Criogas</a:t>
            </a:r>
            <a:r>
              <a:rPr lang="es-MX" sz="1600" dirty="0" smtClean="0">
                <a:latin typeface="Bell MT" panose="02020503060305020303" pitchFamily="18" charset="0"/>
              </a:rPr>
              <a:t> </a:t>
            </a:r>
            <a:r>
              <a:rPr lang="es-MX" sz="1600" dirty="0">
                <a:latin typeface="Bell MT" panose="02020503060305020303" pitchFamily="18" charset="0"/>
              </a:rPr>
              <a:t>S</a:t>
            </a:r>
            <a:r>
              <a:rPr lang="es-MX" sz="1600" dirty="0" smtClean="0">
                <a:latin typeface="Bell MT" panose="02020503060305020303" pitchFamily="18" charset="0"/>
              </a:rPr>
              <a:t>. A. de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. V. km 321 carretera federal </a:t>
            </a:r>
            <a:r>
              <a:rPr lang="es-MX" sz="1600" dirty="0" err="1" smtClean="0">
                <a:latin typeface="Bell MT" panose="02020503060305020303" pitchFamily="18" charset="0"/>
              </a:rPr>
              <a:t>Mex</a:t>
            </a:r>
            <a:r>
              <a:rPr lang="es-MX" sz="1600" dirty="0" smtClean="0">
                <a:latin typeface="Bell MT" panose="02020503060305020303" pitchFamily="18" charset="0"/>
              </a:rPr>
              <a:t>-Ver, </a:t>
            </a:r>
            <a:r>
              <a:rPr lang="es-MX" sz="1600" dirty="0" err="1" smtClean="0">
                <a:latin typeface="Bell MT" panose="02020503060305020303" pitchFamily="18" charset="0"/>
              </a:rPr>
              <a:t>Ixtaczoquitlan</a:t>
            </a:r>
            <a:r>
              <a:rPr lang="es-MX" sz="1600" dirty="0" smtClean="0">
                <a:latin typeface="Bell MT" panose="02020503060305020303" pitchFamily="18" charset="0"/>
              </a:rPr>
              <a:t>, Veracruz.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s-MX" sz="1600" dirty="0" smtClean="0">
              <a:latin typeface="Bell MT" panose="02020503060305020303" pitchFamily="18" charset="0"/>
            </a:endParaRPr>
          </a:p>
          <a:p>
            <a:endParaRPr lang="es-MX" sz="1400" dirty="0"/>
          </a:p>
        </p:txBody>
      </p:sp>
      <p:pic>
        <p:nvPicPr>
          <p:cNvPr id="38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93" y="2852936"/>
            <a:ext cx="5105817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03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589856" y="1412776"/>
            <a:ext cx="74385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 smtClean="0">
                <a:latin typeface="Bell MT" panose="02020503060305020303" pitchFamily="18" charset="0"/>
              </a:rPr>
              <a:t>Remodelación y ampliación en oficinas de comunicación social en el H. Congreso de la unión (cámara de diputados), ubicado en el parque Venustiano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arranza, ciudad de México. </a:t>
            </a:r>
          </a:p>
          <a:p>
            <a:pPr algn="just"/>
            <a:endParaRPr lang="es-MX" sz="1600" dirty="0" smtClean="0">
              <a:latin typeface="Bell MT" panose="02020503060305020303" pitchFamily="18" charset="0"/>
            </a:endParaRPr>
          </a:p>
          <a:p>
            <a:pPr algn="just"/>
            <a:endParaRPr lang="es-MX" sz="1400" dirty="0">
              <a:solidFill>
                <a:srgbClr val="0070C0"/>
              </a:solidFill>
            </a:endParaRPr>
          </a:p>
          <a:p>
            <a:pPr algn="just"/>
            <a:endParaRPr lang="es-MX" sz="1400" dirty="0" smtClean="0">
              <a:solidFill>
                <a:srgbClr val="0070C0"/>
              </a:solidFill>
            </a:endParaRPr>
          </a:p>
          <a:p>
            <a:pPr algn="just"/>
            <a:endParaRPr lang="es-MX" sz="1400" dirty="0">
              <a:solidFill>
                <a:srgbClr val="0070C0"/>
              </a:solidFill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82651"/>
            <a:ext cx="2132366" cy="2616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3082650"/>
            <a:ext cx="2160240" cy="2616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AutoShape 2" descr="blob:https://web.whatsapp.com/debab11d-5135-4f15-a60d-78316253b3f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blob:https://web.whatsapp.com/debab11d-5135-4f15-a60d-78316253b3f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blob:https://web.whatsapp.com/debab11d-5135-4f15-a60d-78316253b3f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82652"/>
            <a:ext cx="2251417" cy="2619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8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96957" y="1412776"/>
            <a:ext cx="71287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>
                <a:latin typeface="Bell MT" panose="02020503060305020303" pitchFamily="18" charset="0"/>
              </a:rPr>
              <a:t>Terracería y cerco perimetral en Innova </a:t>
            </a:r>
            <a:r>
              <a:rPr lang="es-MX" sz="1600" dirty="0" err="1" smtClean="0">
                <a:latin typeface="Bell MT" panose="02020503060305020303" pitchFamily="18" charset="0"/>
              </a:rPr>
              <a:t>Schools</a:t>
            </a:r>
            <a:r>
              <a:rPr lang="es-MX" sz="1600" dirty="0" smtClean="0">
                <a:latin typeface="Bell MT" panose="02020503060305020303" pitchFamily="18" charset="0"/>
              </a:rPr>
              <a:t>, campus El </a:t>
            </a:r>
            <a:r>
              <a:rPr lang="es-MX" sz="1600" dirty="0">
                <a:latin typeface="Bell MT" panose="02020503060305020303" pitchFamily="18" charset="0"/>
              </a:rPr>
              <a:t>Q</a:t>
            </a:r>
            <a:r>
              <a:rPr lang="es-MX" sz="1600" dirty="0" smtClean="0">
                <a:latin typeface="Bell MT" panose="02020503060305020303" pitchFamily="18" charset="0"/>
              </a:rPr>
              <a:t>uemado, ubicado en av. Bicentenario n.13, El Quemado, </a:t>
            </a:r>
            <a:r>
              <a:rPr lang="es-MX" sz="1600" dirty="0">
                <a:latin typeface="Bell MT" panose="02020503060305020303" pitchFamily="18" charset="0"/>
              </a:rPr>
              <a:t>T</a:t>
            </a:r>
            <a:r>
              <a:rPr lang="es-MX" sz="1600" dirty="0" smtClean="0">
                <a:latin typeface="Bell MT" panose="02020503060305020303" pitchFamily="18" charset="0"/>
              </a:rPr>
              <a:t>ultepec, estado de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</a:t>
            </a: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pic>
        <p:nvPicPr>
          <p:cNvPr id="38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80928"/>
            <a:ext cx="2250736" cy="2943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2" y="2780928"/>
            <a:ext cx="2207819" cy="2943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37" y="2780928"/>
            <a:ext cx="2266462" cy="2943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08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48932" y="791274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>
                <a:latin typeface="Britannic Bold" panose="020B0903060703020204" pitchFamily="34" charset="0"/>
                <a:ea typeface="+mn-ea"/>
                <a:cs typeface="+mn-cs"/>
              </a:rPr>
              <a:t>DATOS GENERALES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7" name="2 Marcador de texto"/>
          <p:cNvSpPr txBox="1">
            <a:spLocks/>
          </p:cNvSpPr>
          <p:nvPr/>
        </p:nvSpPr>
        <p:spPr>
          <a:xfrm>
            <a:off x="615540" y="1628800"/>
            <a:ext cx="7626487" cy="4310812"/>
          </a:xfrm>
          <a:prstGeom prst="rect">
            <a:avLst/>
          </a:prstGeom>
        </p:spPr>
        <p:txBody>
          <a:bodyPr vert="horz" lIns="118872" tIns="0" anchor="t">
            <a:normAutofit lnSpcReduction="10000"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 2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s-E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Nombre o Razón social: </a:t>
            </a:r>
          </a:p>
          <a:p>
            <a:pPr marR="36576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r>
              <a:rPr kumimoji="0" lang="es-E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	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ll MT" panose="02020503060305020303" pitchFamily="18" charset="0"/>
              </a:rPr>
              <a:t>Construcciones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ell MT" panose="02020503060305020303" pitchFamily="18" charset="0"/>
              </a:rPr>
              <a:t> </a:t>
            </a:r>
            <a:r>
              <a:rPr kumimoji="0" lang="es-ES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Bell MT" panose="02020503060305020303" pitchFamily="18" charset="0"/>
              </a:rPr>
              <a:t>Verasi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ell MT" panose="02020503060305020303" pitchFamily="18" charset="0"/>
              </a:rPr>
              <a:t> S. </a:t>
            </a:r>
            <a:r>
              <a:rPr lang="es-ES" sz="1600" b="1" dirty="0" smtClean="0">
                <a:latin typeface="Bell MT" panose="02020503060305020303" pitchFamily="18" charset="0"/>
              </a:rPr>
              <a:t>A. de C. V.</a:t>
            </a: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ell MT" panose="02020503060305020303" pitchFamily="18" charset="0"/>
            </a:endParaRP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s-E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erlin Sans FB" panose="020E0602020502020306" pitchFamily="34" charset="0"/>
            </a:endParaRP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 Calle</a:t>
            </a:r>
            <a:r>
              <a:rPr kumimoji="0" lang="es-E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 y Número:</a:t>
            </a:r>
          </a:p>
          <a:p>
            <a:pPr algn="just"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b="1" dirty="0" smtClean="0">
                <a:latin typeface="Berlin Sans FB" panose="020E0602020502020306" pitchFamily="34" charset="0"/>
              </a:rPr>
              <a:t>	</a:t>
            </a:r>
            <a:r>
              <a:rPr lang="es-ES" sz="1600" b="1" dirty="0" smtClean="0">
                <a:latin typeface="Bell MT" panose="02020503060305020303" pitchFamily="18" charset="0"/>
              </a:rPr>
              <a:t>DOMICILIO FISCAL: Santa Carmen, #349, lote 57, manzana 80, col.  La Providencia, Mineral de la Reforma, Hidalgo. C.P. 42186.</a:t>
            </a:r>
          </a:p>
          <a:p>
            <a:pPr algn="just"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b="1" dirty="0" smtClean="0">
                <a:latin typeface="Bell MT" panose="02020503060305020303" pitchFamily="18" charset="0"/>
              </a:rPr>
              <a:t>	DOMICILIO DE OFICINA: Santa Lucia #306, col. La Providencia, Mineral de la Reforma, Hidalgo. C.P. 42186</a:t>
            </a:r>
            <a:endParaRPr lang="es-ES" sz="1600" b="1" baseline="0" dirty="0" smtClean="0">
              <a:latin typeface="Bell MT" panose="02020503060305020303" pitchFamily="18" charset="0"/>
            </a:endParaRPr>
          </a:p>
          <a:p>
            <a:pPr marL="285750" marR="36576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6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Berlin Sans FB" panose="020E0602020502020306" pitchFamily="34" charset="0"/>
            </a:endParaRP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ES" sz="1600" noProof="0" dirty="0" smtClean="0">
                <a:latin typeface="Berlin Sans FB" panose="020E0602020502020306" pitchFamily="34" charset="0"/>
              </a:rPr>
              <a:t> Teléfono:</a:t>
            </a:r>
          </a:p>
          <a:p>
            <a:pPr marR="36576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r>
              <a:rPr lang="es-ES" sz="1600" b="1" dirty="0" smtClean="0">
                <a:latin typeface="Berlin Sans FB" panose="020E0602020502020306" pitchFamily="34" charset="0"/>
              </a:rPr>
              <a:t>	</a:t>
            </a:r>
            <a:r>
              <a:rPr lang="es-ES" sz="1600" b="1" dirty="0" smtClean="0">
                <a:latin typeface="Bell MT" panose="02020503060305020303" pitchFamily="18" charset="0"/>
              </a:rPr>
              <a:t>01 </a:t>
            </a:r>
            <a:r>
              <a:rPr lang="es-ES" sz="1600" b="1" dirty="0">
                <a:latin typeface="Bell MT" panose="02020503060305020303" pitchFamily="18" charset="0"/>
              </a:rPr>
              <a:t>771 71 6 36 </a:t>
            </a:r>
            <a:r>
              <a:rPr lang="es-ES" sz="1600" b="1" dirty="0" smtClean="0">
                <a:latin typeface="Bell MT" panose="02020503060305020303" pitchFamily="18" charset="0"/>
              </a:rPr>
              <a:t>13</a:t>
            </a: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ES" sz="1600" noProof="0" dirty="0" smtClean="0">
              <a:latin typeface="Berlin Sans FB" panose="020E0602020502020306" pitchFamily="34" charset="0"/>
            </a:endParaRP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kumimoji="0" lang="es-ES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 Correo</a:t>
            </a:r>
            <a:r>
              <a:rPr kumimoji="0" lang="es-ES" sz="16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 Electrónico:</a:t>
            </a:r>
          </a:p>
          <a:p>
            <a:pPr marR="36576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r>
              <a:rPr lang="es-ES" sz="1600" b="1" dirty="0" smtClean="0">
                <a:latin typeface="Berlin Sans FB" panose="020E0602020502020306" pitchFamily="34" charset="0"/>
              </a:rPr>
              <a:t>	</a:t>
            </a:r>
            <a:r>
              <a:rPr lang="es-ES" sz="1600" b="1" dirty="0" smtClean="0">
                <a:latin typeface="Bell MT" panose="02020503060305020303" pitchFamily="18" charset="0"/>
              </a:rPr>
              <a:t>er_va_as@hotmail.com</a:t>
            </a:r>
            <a:endParaRPr lang="es-ES" sz="1600" b="1" dirty="0">
              <a:latin typeface="Bell MT" panose="02020503060305020303" pitchFamily="18" charset="0"/>
            </a:endParaRP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s-ES" sz="1600" baseline="0" noProof="0" dirty="0" smtClean="0">
              <a:latin typeface="Berlin Sans FB" panose="020E0602020502020306" pitchFamily="34" charset="0"/>
            </a:endParaRPr>
          </a:p>
          <a:p>
            <a:pPr marL="285750" marR="36576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kumimoji="0" lang="es-ES" sz="16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Berlin Sans FB" panose="020E0602020502020306" pitchFamily="34" charset="0"/>
              </a:rPr>
              <a:t> Representante Legal:</a:t>
            </a:r>
          </a:p>
          <a:p>
            <a:pPr marR="36576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r>
              <a:rPr lang="es-ES" sz="1600" b="1" dirty="0" smtClean="0">
                <a:latin typeface="Berlin Sans FB" panose="020E0602020502020306" pitchFamily="34" charset="0"/>
              </a:rPr>
              <a:t>	</a:t>
            </a:r>
            <a:r>
              <a:rPr lang="es-ES" sz="1600" b="1" dirty="0" smtClean="0">
                <a:latin typeface="Bell MT" panose="02020503060305020303" pitchFamily="18" charset="0"/>
              </a:rPr>
              <a:t>Ing</a:t>
            </a:r>
            <a:r>
              <a:rPr lang="es-ES" sz="1600" b="1" dirty="0">
                <a:latin typeface="Bell MT" panose="02020503060305020303" pitchFamily="18" charset="0"/>
              </a:rPr>
              <a:t>. Eric Vera Asiain</a:t>
            </a: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1" i="0" u="none" strike="noStrike" kern="1200" cap="none" spc="0" normalizeH="0" dirty="0" smtClean="0">
              <a:ln>
                <a:noFill/>
              </a:ln>
              <a:effectLst/>
              <a:uLnTx/>
              <a:uFillTx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s-ES" sz="1400" b="0" i="0" u="none" strike="noStrike" kern="1200" cap="none" spc="0" normalizeH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ES" sz="1400" b="0" i="0" u="none" strike="noStrike" kern="1200" cap="none" spc="0" normalizeH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676796" y="2726242"/>
            <a:ext cx="6271746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84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47564" y="1340768"/>
            <a:ext cx="71287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>
                <a:latin typeface="Bell MT" panose="02020503060305020303" pitchFamily="18" charset="0"/>
              </a:rPr>
              <a:t>Suministro e instalación de vías FFCC en la terminal de petrolíferos, </a:t>
            </a:r>
            <a:r>
              <a:rPr lang="es-MX" sz="1600" dirty="0">
                <a:latin typeface="Bell MT" panose="02020503060305020303" pitchFamily="18" charset="0"/>
              </a:rPr>
              <a:t>V</a:t>
            </a:r>
            <a:r>
              <a:rPr lang="es-MX" sz="1600" dirty="0" smtClean="0">
                <a:latin typeface="Bell MT" panose="02020503060305020303" pitchFamily="18" charset="0"/>
              </a:rPr>
              <a:t>alle de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éxico, en </a:t>
            </a:r>
            <a:r>
              <a:rPr lang="es-MX" sz="1600" dirty="0" err="1">
                <a:latin typeface="Bell MT" panose="02020503060305020303" pitchFamily="18" charset="0"/>
              </a:rPr>
              <a:t>T</a:t>
            </a:r>
            <a:r>
              <a:rPr lang="es-MX" sz="1600" dirty="0" err="1" smtClean="0">
                <a:latin typeface="Bell MT" panose="02020503060305020303" pitchFamily="18" charset="0"/>
              </a:rPr>
              <a:t>emascalapa</a:t>
            </a:r>
            <a:r>
              <a:rPr lang="es-MX" sz="1600" dirty="0" smtClean="0">
                <a:latin typeface="Bell MT" panose="02020503060305020303" pitchFamily="18" charset="0"/>
              </a:rPr>
              <a:t> km 4+750, estado de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 smtClean="0">
              <a:latin typeface="Bell MT" panose="02020503060305020303" pitchFamily="18" charset="0"/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pic>
        <p:nvPicPr>
          <p:cNvPr id="3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21" y="2937841"/>
            <a:ext cx="3146493" cy="254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5" y="2916655"/>
            <a:ext cx="2304256" cy="2516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20" y="2924944"/>
            <a:ext cx="2333106" cy="2549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28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712024" y="1340768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b="1" dirty="0">
                <a:latin typeface="Bell MT" panose="02020503060305020303" pitchFamily="18" charset="0"/>
              </a:rPr>
              <a:t>Médica Ideas S.A. de C.V. (</a:t>
            </a:r>
            <a:r>
              <a:rPr lang="es-ES" sz="1600" b="1" dirty="0" err="1">
                <a:latin typeface="Bell MT" panose="02020503060305020303" pitchFamily="18" charset="0"/>
              </a:rPr>
              <a:t>Intermédica</a:t>
            </a:r>
            <a:r>
              <a:rPr lang="es-ES" sz="1600" b="1" dirty="0" smtClean="0">
                <a:latin typeface="Bell MT" panose="02020503060305020303" pitchFamily="18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Mantenimiento </a:t>
            </a:r>
            <a:r>
              <a:rPr lang="es-ES" sz="1600" dirty="0">
                <a:latin typeface="Bell MT" panose="02020503060305020303" pitchFamily="18" charset="0"/>
              </a:rPr>
              <a:t>Preventivo mensual a Planta de emergencia </a:t>
            </a:r>
            <a:r>
              <a:rPr lang="es-ES" sz="1600" dirty="0" err="1">
                <a:latin typeface="Bell MT" panose="02020503060305020303" pitchFamily="18" charset="0"/>
              </a:rPr>
              <a:t>mca</a:t>
            </a:r>
            <a:r>
              <a:rPr lang="es-ES" sz="1600" dirty="0">
                <a:latin typeface="Bell MT" panose="02020503060305020303" pitchFamily="18" charset="0"/>
              </a:rPr>
              <a:t>. Caterpillar de 225 KW., 220/127V, 1800RPM, motor Caterpillar 3306D1, serie 85Z10298 periodo año 2015, 2016, 2017, </a:t>
            </a:r>
            <a:r>
              <a:rPr lang="es-ES" sz="1600" dirty="0" smtClean="0">
                <a:latin typeface="Bell MT" panose="02020503060305020303" pitchFamily="18" charset="0"/>
              </a:rPr>
              <a:t>2018, 2019 y </a:t>
            </a:r>
            <a:r>
              <a:rPr lang="es-ES" sz="1600" dirty="0">
                <a:latin typeface="Bell MT" panose="02020503060305020303" pitchFamily="18" charset="0"/>
              </a:rPr>
              <a:t>año en curso.</a:t>
            </a: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0" y="2780928"/>
            <a:ext cx="4113808" cy="3081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6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712024" y="1340768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b="1" dirty="0" smtClean="0">
                <a:latin typeface="Bell MT" panose="02020503060305020303" pitchFamily="18" charset="0"/>
              </a:rPr>
              <a:t>Grupo</a:t>
            </a:r>
            <a:r>
              <a:rPr lang="es-ES" sz="1600" b="1" dirty="0">
                <a:latin typeface="Bell MT" panose="02020503060305020303" pitchFamily="18" charset="0"/>
              </a:rPr>
              <a:t>: </a:t>
            </a:r>
            <a:r>
              <a:rPr lang="es-ES" sz="1600" b="1" dirty="0" err="1">
                <a:latin typeface="Bell MT" panose="02020503060305020303" pitchFamily="18" charset="0"/>
              </a:rPr>
              <a:t>Pharma</a:t>
            </a:r>
            <a:r>
              <a:rPr lang="es-ES" sz="1600" b="1" dirty="0">
                <a:latin typeface="Bell MT" panose="02020503060305020303" pitchFamily="18" charset="0"/>
              </a:rPr>
              <a:t> Amigo S.A. de C.V., Farmacias GI del Sureste S.A. de C,V, Grupo Comercial y Constructora GOCA S.A. de C.V. y Corporativo </a:t>
            </a:r>
            <a:r>
              <a:rPr lang="es-ES" sz="1600" b="1" dirty="0" err="1">
                <a:latin typeface="Bell MT" panose="02020503060305020303" pitchFamily="18" charset="0"/>
              </a:rPr>
              <a:t>Quatro</a:t>
            </a:r>
            <a:r>
              <a:rPr lang="es-ES" sz="1600" b="1" dirty="0">
                <a:latin typeface="Bell MT" panose="02020503060305020303" pitchFamily="18" charset="0"/>
              </a:rPr>
              <a:t> S.A. de C.V. del Opio de Mineral de la Reforma, </a:t>
            </a:r>
            <a:r>
              <a:rPr lang="es-ES" sz="1600" b="1" dirty="0" err="1" smtClean="0">
                <a:latin typeface="Bell MT" panose="02020503060305020303" pitchFamily="18" charset="0"/>
              </a:rPr>
              <a:t>Hgo</a:t>
            </a:r>
            <a:r>
              <a:rPr lang="es-ES" sz="1600" b="1" dirty="0" smtClean="0">
                <a:latin typeface="Bell MT" panose="02020503060305020303" pitchFamily="18" charset="0"/>
              </a:rPr>
              <a:t>.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b="1" dirty="0" smtClean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Estudio </a:t>
            </a:r>
            <a:r>
              <a:rPr lang="es-ES" sz="1600" dirty="0">
                <a:latin typeface="Bell MT" panose="02020503060305020303" pitchFamily="18" charset="0"/>
              </a:rPr>
              <a:t>de Iluminación en Naves de Almacenamiento de medicamentos (NOM-025-STPS-2008: Condiciones de Iluminación en los Centros de Trabajo</a:t>
            </a:r>
            <a:r>
              <a:rPr lang="es-ES" sz="1600" dirty="0" smtClean="0">
                <a:latin typeface="Bell MT" panose="02020503060305020303" pitchFamily="18" charset="0"/>
              </a:rPr>
              <a:t>).</a:t>
            </a:r>
          </a:p>
          <a:p>
            <a:pPr algn="just"/>
            <a:endParaRPr lang="es-ES" sz="1600" dirty="0" smtClean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Evaluación de Niveles de Resistencia eléctrica y Continuidad de Red de Tierras (NOM-022-STPS-2008: Electricidad estática en los centros de trabajo</a:t>
            </a:r>
            <a:r>
              <a:rPr lang="es-ES" sz="1600" dirty="0" smtClean="0">
                <a:latin typeface="Bell MT" panose="02020503060305020303" pitchFamily="18" charset="0"/>
              </a:rPr>
              <a:t>).</a:t>
            </a:r>
          </a:p>
          <a:p>
            <a:pPr algn="just"/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0" name="Picture 2" descr="Resultado de imagen de NAVE INDUSTIRAL DE MEDICAMEN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44" y="3695776"/>
            <a:ext cx="3419028" cy="228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911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686922" y="1052736"/>
            <a:ext cx="71287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b="1" dirty="0">
                <a:latin typeface="Bell MT" panose="02020503060305020303" pitchFamily="18" charset="0"/>
              </a:rPr>
              <a:t>Cruz Roja I.A.P. (Cruz Roja Pachuca Sur</a:t>
            </a:r>
            <a:r>
              <a:rPr lang="es-ES" sz="1600" b="1" dirty="0" smtClean="0">
                <a:latin typeface="Bell MT" panose="02020503060305020303" pitchFamily="18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Mantenimiento preventivo-correctivo correspondiente del mes de enero del 2017 Al año 2019 a planta de emergencia </a:t>
            </a:r>
            <a:r>
              <a:rPr lang="es-ES" sz="1600" dirty="0" err="1" smtClean="0">
                <a:latin typeface="Bell MT" panose="02020503060305020303" pitchFamily="18" charset="0"/>
              </a:rPr>
              <a:t>diesel</a:t>
            </a:r>
            <a:r>
              <a:rPr lang="es-ES" sz="1600" dirty="0" smtClean="0">
                <a:latin typeface="Bell MT" panose="02020503060305020303" pitchFamily="18" charset="0"/>
              </a:rPr>
              <a:t> marca IGSA 50kva modelo 65-40, motor </a:t>
            </a:r>
            <a:r>
              <a:rPr lang="es-ES" sz="1600" dirty="0" err="1" smtClean="0">
                <a:latin typeface="Bell MT" panose="02020503060305020303" pitchFamily="18" charset="0"/>
              </a:rPr>
              <a:t>diesel</a:t>
            </a:r>
            <a:r>
              <a:rPr lang="es-ES" sz="1600" dirty="0" smtClean="0">
                <a:latin typeface="Bell MT" panose="02020503060305020303" pitchFamily="18" charset="0"/>
              </a:rPr>
              <a:t> </a:t>
            </a:r>
            <a:r>
              <a:rPr lang="es-ES" sz="1600" dirty="0">
                <a:latin typeface="Bell MT" panose="02020503060305020303" pitchFamily="18" charset="0"/>
              </a:rPr>
              <a:t>J</a:t>
            </a:r>
            <a:r>
              <a:rPr lang="es-ES" sz="1600" dirty="0" smtClean="0">
                <a:latin typeface="Bell MT" panose="02020503060305020303" pitchFamily="18" charset="0"/>
              </a:rPr>
              <a:t>ohn </a:t>
            </a:r>
            <a:r>
              <a:rPr lang="es-ES" sz="1600" dirty="0" err="1">
                <a:latin typeface="Bell MT" panose="02020503060305020303" pitchFamily="18" charset="0"/>
              </a:rPr>
              <a:t>D</a:t>
            </a:r>
            <a:r>
              <a:rPr lang="es-ES" sz="1600" dirty="0" err="1" smtClean="0">
                <a:latin typeface="Bell MT" panose="02020503060305020303" pitchFamily="18" charset="0"/>
              </a:rPr>
              <a:t>eer</a:t>
            </a:r>
            <a:r>
              <a:rPr lang="es-ES" sz="1600" dirty="0" smtClean="0">
                <a:latin typeface="Bell MT" panose="02020503060305020303" pitchFamily="18" charset="0"/>
              </a:rPr>
              <a:t> modelo PE4045D811743, no. Serie 811743, generador Stamford.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algn="just"/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Adecuación y modificación de Instalación eléctrica de salidas de contactos </a:t>
            </a:r>
            <a:r>
              <a:rPr lang="es-ES" sz="1600" dirty="0" err="1" smtClean="0">
                <a:latin typeface="Bell MT" panose="02020503060305020303" pitchFamily="18" charset="0"/>
              </a:rPr>
              <a:t>duplex</a:t>
            </a:r>
            <a:r>
              <a:rPr lang="es-ES" sz="1600" dirty="0" smtClean="0">
                <a:latin typeface="Bell MT" panose="02020503060305020303" pitchFamily="18" charset="0"/>
              </a:rPr>
              <a:t> polarizado a tierra física en edificio para cumplimiento de Norma de acreditación efectuado en junio del 2018.</a:t>
            </a:r>
            <a:endParaRPr lang="es-MX" sz="1600" dirty="0" smtClean="0">
              <a:latin typeface="Bell MT" panose="02020503060305020303" pitchFamily="18" charset="0"/>
            </a:endParaRPr>
          </a:p>
          <a:p>
            <a:r>
              <a:rPr lang="es-ES" sz="1600" dirty="0"/>
              <a:t> </a:t>
            </a:r>
            <a:endParaRPr lang="es-MX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77" y="3789040"/>
            <a:ext cx="2295968" cy="172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539552" y="908720"/>
            <a:ext cx="712879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b="1" dirty="0">
                <a:latin typeface="Bell MT" panose="02020503060305020303" pitchFamily="18" charset="0"/>
              </a:rPr>
              <a:t>Hospital del Niño DIF. 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Servicio de Mantenimiento de máquinas (Plantas de Emergencia) que se encuentran en las instalaciones del Hospital del Niño DIF Hidalgo, conforme a contrato No. DIF/DAJ/156/2018 que ampara el periodo de </a:t>
            </a:r>
            <a:r>
              <a:rPr lang="es-ES" sz="1600" dirty="0" smtClean="0">
                <a:latin typeface="Bell MT" panose="02020503060305020303" pitchFamily="18" charset="0"/>
              </a:rPr>
              <a:t>1º de </a:t>
            </a:r>
            <a:r>
              <a:rPr lang="es-ES" sz="1600" dirty="0">
                <a:latin typeface="Bell MT" panose="02020503060305020303" pitchFamily="18" charset="0"/>
              </a:rPr>
              <a:t>m</a:t>
            </a:r>
            <a:r>
              <a:rPr lang="es-ES" sz="1600" dirty="0" smtClean="0">
                <a:latin typeface="Bell MT" panose="02020503060305020303" pitchFamily="18" charset="0"/>
              </a:rPr>
              <a:t>arzo </a:t>
            </a:r>
            <a:r>
              <a:rPr lang="es-ES" sz="1600" dirty="0">
                <a:latin typeface="Bell MT" panose="02020503060305020303" pitchFamily="18" charset="0"/>
              </a:rPr>
              <a:t>al 31 de </a:t>
            </a:r>
            <a:r>
              <a:rPr lang="es-ES" sz="1600" dirty="0" smtClean="0">
                <a:latin typeface="Bell MT" panose="02020503060305020303" pitchFamily="18" charset="0"/>
              </a:rPr>
              <a:t>diciembre </a:t>
            </a:r>
            <a:r>
              <a:rPr lang="es-ES" sz="1600" dirty="0">
                <a:latin typeface="Bell MT" panose="02020503060305020303" pitchFamily="18" charset="0"/>
              </a:rPr>
              <a:t>del 2018</a:t>
            </a:r>
            <a:r>
              <a:rPr lang="es-ES" sz="1600" dirty="0" smtClean="0">
                <a:latin typeface="Bell MT" panose="02020503060305020303" pitchFamily="18" charset="0"/>
              </a:rPr>
              <a:t>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Servicio de Mantenimiento al Sistema Hidroneumático y al Sistema Contra Incendio para el Hospital del Niño DIF Hidalgo, conforme a contrato No. DIF/DAJ/0163/2018 que ampara el periodo de </a:t>
            </a:r>
            <a:r>
              <a:rPr lang="es-ES" sz="1600" dirty="0" smtClean="0">
                <a:latin typeface="Bell MT" panose="02020503060305020303" pitchFamily="18" charset="0"/>
              </a:rPr>
              <a:t>1º de </a:t>
            </a:r>
            <a:r>
              <a:rPr lang="es-ES" sz="1600" dirty="0">
                <a:latin typeface="Bell MT" panose="02020503060305020303" pitchFamily="18" charset="0"/>
              </a:rPr>
              <a:t>m</a:t>
            </a:r>
            <a:r>
              <a:rPr lang="es-ES" sz="1600" dirty="0" smtClean="0">
                <a:latin typeface="Bell MT" panose="02020503060305020303" pitchFamily="18" charset="0"/>
              </a:rPr>
              <a:t>arzo </a:t>
            </a:r>
            <a:r>
              <a:rPr lang="es-ES" sz="1600" dirty="0">
                <a:latin typeface="Bell MT" panose="02020503060305020303" pitchFamily="18" charset="0"/>
              </a:rPr>
              <a:t>al 31 de d</a:t>
            </a:r>
            <a:r>
              <a:rPr lang="es-ES" sz="1600" dirty="0" smtClean="0">
                <a:latin typeface="Bell MT" panose="02020503060305020303" pitchFamily="18" charset="0"/>
              </a:rPr>
              <a:t>iciembre </a:t>
            </a:r>
            <a:r>
              <a:rPr lang="es-ES" sz="1600" dirty="0">
                <a:latin typeface="Bell MT" panose="02020503060305020303" pitchFamily="18" charset="0"/>
              </a:rPr>
              <a:t>del 2018</a:t>
            </a:r>
            <a:r>
              <a:rPr lang="es-ES" sz="1600" dirty="0" smtClean="0">
                <a:latin typeface="Bell MT" panose="02020503060305020303" pitchFamily="18" charset="0"/>
              </a:rPr>
              <a:t>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Servicio correspondiente para el mantenimiento correctivo a Planta de Emergencia y Transformadores que se encuentran al Servicio del Hospital del Niño DIF Hidalgo durante el periodo </a:t>
            </a:r>
            <a:r>
              <a:rPr lang="es-ES" sz="1600" dirty="0" smtClean="0">
                <a:latin typeface="Bell MT" panose="02020503060305020303" pitchFamily="18" charset="0"/>
              </a:rPr>
              <a:t>octubre-diciembre </a:t>
            </a:r>
            <a:r>
              <a:rPr lang="es-ES" sz="1600" dirty="0">
                <a:latin typeface="Bell MT" panose="02020503060305020303" pitchFamily="18" charset="0"/>
              </a:rPr>
              <a:t>del año 2017, </a:t>
            </a:r>
            <a:r>
              <a:rPr lang="es-ES" sz="1600" dirty="0" smtClean="0">
                <a:latin typeface="Bell MT" panose="02020503060305020303" pitchFamily="18" charset="0"/>
              </a:rPr>
              <a:t>contrato </a:t>
            </a:r>
            <a:r>
              <a:rPr lang="es-ES" sz="1600" dirty="0">
                <a:latin typeface="Bell MT" panose="02020503060305020303" pitchFamily="18" charset="0"/>
              </a:rPr>
              <a:t>No. DIF/DAJ/0861/2017</a:t>
            </a:r>
            <a:r>
              <a:rPr lang="es-ES" sz="1600" dirty="0" smtClean="0">
                <a:latin typeface="Bell MT" panose="02020503060305020303" pitchFamily="18" charset="0"/>
              </a:rPr>
              <a:t>.</a:t>
            </a: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Resultado de imagen de planta de emergencia en hospital del niño d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2352675" cy="1585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50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539552" y="908720"/>
            <a:ext cx="712879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>
                <a:latin typeface="Bell MT" panose="02020503060305020303" pitchFamily="18" charset="0"/>
              </a:rPr>
              <a:t>Hospital del Niño DIF. 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Servicio </a:t>
            </a:r>
            <a:r>
              <a:rPr lang="es-ES" sz="1600" dirty="0">
                <a:latin typeface="Bell MT" panose="02020503060305020303" pitchFamily="18" charset="0"/>
              </a:rPr>
              <a:t>de mantenimiento preventivo mensual a Sistema Hidroneumático y Equipo Contra Incendio, del Hospital del Niño DIF, </a:t>
            </a:r>
            <a:r>
              <a:rPr lang="es-ES" sz="1600" dirty="0" smtClean="0">
                <a:latin typeface="Bell MT" panose="02020503060305020303" pitchFamily="18" charset="0"/>
              </a:rPr>
              <a:t>contrato </a:t>
            </a:r>
            <a:r>
              <a:rPr lang="es-ES" sz="1600" dirty="0">
                <a:latin typeface="Bell MT" panose="02020503060305020303" pitchFamily="18" charset="0"/>
              </a:rPr>
              <a:t>DIF/DAJ/657/2017, que incluye los servicios por el periodo </a:t>
            </a:r>
            <a:r>
              <a:rPr lang="es-ES" sz="1600" dirty="0" smtClean="0">
                <a:latin typeface="Bell MT" panose="02020503060305020303" pitchFamily="18" charset="0"/>
              </a:rPr>
              <a:t>de julio </a:t>
            </a:r>
            <a:r>
              <a:rPr lang="es-ES" sz="1600" dirty="0">
                <a:latin typeface="Bell MT" panose="02020503060305020303" pitchFamily="18" charset="0"/>
              </a:rPr>
              <a:t>a </a:t>
            </a:r>
            <a:r>
              <a:rPr lang="es-ES" sz="1600" dirty="0" smtClean="0">
                <a:latin typeface="Bell MT" panose="02020503060305020303" pitchFamily="18" charset="0"/>
              </a:rPr>
              <a:t>diciembre </a:t>
            </a:r>
            <a:r>
              <a:rPr lang="es-ES" sz="1600" dirty="0">
                <a:latin typeface="Bell MT" panose="02020503060305020303" pitchFamily="18" charset="0"/>
              </a:rPr>
              <a:t>del </a:t>
            </a:r>
            <a:r>
              <a:rPr lang="es-ES" sz="1600" dirty="0" smtClean="0">
                <a:latin typeface="Bell MT" panose="02020503060305020303" pitchFamily="18" charset="0"/>
              </a:rPr>
              <a:t>2017.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Servicio </a:t>
            </a:r>
            <a:r>
              <a:rPr lang="es-ES" sz="1600" dirty="0">
                <a:latin typeface="Bell MT" panose="02020503060305020303" pitchFamily="18" charset="0"/>
              </a:rPr>
              <a:t>de mantenimiento preventivo mensual para el Mantenimiento Preventivo a Planta de Emergencia Marca Generación y Potencia a </a:t>
            </a:r>
            <a:r>
              <a:rPr lang="es-ES" sz="1600" dirty="0" err="1">
                <a:latin typeface="Bell MT" panose="02020503060305020303" pitchFamily="18" charset="0"/>
              </a:rPr>
              <a:t>diesel</a:t>
            </a:r>
            <a:r>
              <a:rPr lang="es-ES" sz="1600" dirty="0">
                <a:latin typeface="Bell MT" panose="02020503060305020303" pitchFamily="18" charset="0"/>
              </a:rPr>
              <a:t> 500KW, 625KVA y Mantenimiento Preventivo a Planta de Emergencia Marca Generación y Potencia a </a:t>
            </a:r>
            <a:r>
              <a:rPr lang="es-ES" sz="1600" dirty="0" err="1">
                <a:latin typeface="Bell MT" panose="02020503060305020303" pitchFamily="18" charset="0"/>
              </a:rPr>
              <a:t>diesel</a:t>
            </a:r>
            <a:r>
              <a:rPr lang="es-ES" sz="1600" dirty="0">
                <a:latin typeface="Bell MT" panose="02020503060305020303" pitchFamily="18" charset="0"/>
              </a:rPr>
              <a:t> 600KW, 750KVA , del Hospital del Niño DIF, Contrato DIF/DAF/SA/1669/2016, que incluye los servicios por el periodo de Septiembre a Diciembre del </a:t>
            </a:r>
            <a:r>
              <a:rPr lang="es-ES" sz="1600" dirty="0" smtClean="0">
                <a:latin typeface="Bell MT" panose="02020503060305020303" pitchFamily="18" charset="0"/>
              </a:rPr>
              <a:t>2016.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Servicio </a:t>
            </a:r>
            <a:r>
              <a:rPr lang="es-ES" sz="1600" dirty="0">
                <a:latin typeface="Bell MT" panose="02020503060305020303" pitchFamily="18" charset="0"/>
              </a:rPr>
              <a:t>de mantenimiento preventivo mensual a Sistema Hidroneumático y Equipo Contra Incendio, del Hospital del Niño DIF, Contrato DIF/HDNH/1667/2016, que incluye los servicios por el periodo de Septiembre a Diciembre del </a:t>
            </a:r>
            <a:r>
              <a:rPr lang="es-ES" sz="1600" dirty="0" smtClean="0">
                <a:latin typeface="Bell MT" panose="02020503060305020303" pitchFamily="18" charset="0"/>
              </a:rPr>
              <a:t>2016.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Servicio </a:t>
            </a:r>
            <a:r>
              <a:rPr lang="es-ES" sz="1600" dirty="0">
                <a:latin typeface="Bell MT" panose="02020503060305020303" pitchFamily="18" charset="0"/>
              </a:rPr>
              <a:t>de mantenimiento preventivo mensual Gabinete de Subestación Receptora 23KV marca </a:t>
            </a:r>
            <a:r>
              <a:rPr lang="es-ES" sz="1600" dirty="0" err="1">
                <a:latin typeface="Bell MT" panose="02020503060305020303" pitchFamily="18" charset="0"/>
              </a:rPr>
              <a:t>Ambar</a:t>
            </a:r>
            <a:r>
              <a:rPr lang="es-ES" sz="1600" dirty="0">
                <a:latin typeface="Bell MT" panose="02020503060305020303" pitchFamily="18" charset="0"/>
              </a:rPr>
              <a:t> </a:t>
            </a:r>
            <a:r>
              <a:rPr lang="es-ES" sz="1600" dirty="0" err="1">
                <a:latin typeface="Bell MT" panose="02020503060305020303" pitchFamily="18" charset="0"/>
              </a:rPr>
              <a:t>Electroingenieria</a:t>
            </a:r>
            <a:r>
              <a:rPr lang="es-ES" sz="1600" dirty="0">
                <a:latin typeface="Bell MT" panose="02020503060305020303" pitchFamily="18" charset="0"/>
              </a:rPr>
              <a:t>, transformadores y reguladores para verificar su estado del Hospital del Niño DIF, Contrato DIF/HND/0407/2016, que incluye los servicios por el periodo de Mayo a Diciembre del 2016.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/>
              <a:t> </a:t>
            </a:r>
            <a:endParaRPr lang="es-MX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539552" y="908720"/>
            <a:ext cx="712879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>
                <a:latin typeface="Bell MT" panose="02020503060305020303" pitchFamily="18" charset="0"/>
              </a:rPr>
              <a:t>Hospital del Niño DIF. 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Mantenimiento Preventivo a Plantas de emergencia </a:t>
            </a:r>
            <a:r>
              <a:rPr lang="es-ES" sz="1600" dirty="0" err="1">
                <a:latin typeface="Bell MT" panose="02020503060305020303" pitchFamily="18" charset="0"/>
              </a:rPr>
              <a:t>mca</a:t>
            </a:r>
            <a:r>
              <a:rPr lang="es-ES" sz="1600" dirty="0">
                <a:latin typeface="Bell MT" panose="02020503060305020303" pitchFamily="18" charset="0"/>
              </a:rPr>
              <a:t>. Generación y Potencia con motor </a:t>
            </a:r>
            <a:r>
              <a:rPr lang="es-ES" sz="1600" dirty="0" err="1">
                <a:latin typeface="Bell MT" panose="02020503060305020303" pitchFamily="18" charset="0"/>
              </a:rPr>
              <a:t>Cummins</a:t>
            </a:r>
            <a:r>
              <a:rPr lang="es-ES" sz="1600" dirty="0">
                <a:latin typeface="Bell MT" panose="02020503060305020303" pitchFamily="18" charset="0"/>
              </a:rPr>
              <a:t> de 625KVA y 750KVA, Subestaciones en Alta/Mediana tensión Receptora y Subestación de Transformación 23KV/220-127V, Sistema Hidroneumático de suministro de agua Potable a Hospital y Sistema Contra Incendio del inmueble por periodo Enero/Diciembre 2014 Contrato DIF/D.F.A.F./S.S.G./1988/2013</a:t>
            </a:r>
            <a:r>
              <a:rPr lang="es-ES" sz="1600" dirty="0" smtClean="0">
                <a:latin typeface="Bell MT" panose="02020503060305020303" pitchFamily="18" charset="0"/>
              </a:rPr>
              <a:t>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Mantenimiento Preventivo a Plantas de emergencia </a:t>
            </a:r>
            <a:r>
              <a:rPr lang="es-ES" sz="1600" dirty="0" err="1">
                <a:latin typeface="Bell MT" panose="02020503060305020303" pitchFamily="18" charset="0"/>
              </a:rPr>
              <a:t>mca</a:t>
            </a:r>
            <a:r>
              <a:rPr lang="es-ES" sz="1600" dirty="0">
                <a:latin typeface="Bell MT" panose="02020503060305020303" pitchFamily="18" charset="0"/>
              </a:rPr>
              <a:t>. Generación y Potencia con motor </a:t>
            </a:r>
            <a:r>
              <a:rPr lang="es-ES" sz="1600" dirty="0" err="1">
                <a:latin typeface="Bell MT" panose="02020503060305020303" pitchFamily="18" charset="0"/>
              </a:rPr>
              <a:t>Cummins</a:t>
            </a:r>
            <a:r>
              <a:rPr lang="es-ES" sz="1600" dirty="0">
                <a:latin typeface="Bell MT" panose="02020503060305020303" pitchFamily="18" charset="0"/>
              </a:rPr>
              <a:t> de 625KVA y 750KVA, Subestaciones en Alta/Mediana tensión Receptora y Subestación de Transformación 23KV/220-127V, por periodo Enero/Diciembre 2013 Contrato DIF/SGAPSSP/HND/347/2013</a:t>
            </a:r>
            <a:r>
              <a:rPr lang="es-ES" sz="1600" dirty="0" smtClean="0">
                <a:latin typeface="Bell MT" panose="02020503060305020303" pitchFamily="18" charset="0"/>
              </a:rPr>
              <a:t>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Mantenimiento Preventivo a Sistema Hidroneumático de suministro de agua Potable a Hospital y Sistema Contra Incendio del inmueble, por periodo Enero/Diciembre 2013, Contrato </a:t>
            </a:r>
            <a:r>
              <a:rPr lang="es-ES" sz="1600" dirty="0" smtClean="0">
                <a:latin typeface="Bell MT" panose="02020503060305020303" pitchFamily="18" charset="0"/>
              </a:rPr>
              <a:t>DIF/SGAPSSP/HND/0228/2013.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Cambio </a:t>
            </a:r>
            <a:r>
              <a:rPr lang="es-ES" sz="1600" dirty="0">
                <a:latin typeface="Bell MT" panose="02020503060305020303" pitchFamily="18" charset="0"/>
              </a:rPr>
              <a:t>de </a:t>
            </a:r>
            <a:r>
              <a:rPr lang="es-ES" sz="1600" dirty="0" err="1">
                <a:latin typeface="Bell MT" panose="02020503060305020303" pitchFamily="18" charset="0"/>
              </a:rPr>
              <a:t>Taps</a:t>
            </a:r>
            <a:r>
              <a:rPr lang="es-ES" sz="1600" dirty="0">
                <a:latin typeface="Bell MT" panose="02020503060305020303" pitchFamily="18" charset="0"/>
              </a:rPr>
              <a:t> Transformadores en Subestación para servicio a edificio, Equipo Médico Hospitalario Tomógrafo e </a:t>
            </a:r>
            <a:r>
              <a:rPr lang="es-ES" sz="1600" dirty="0" err="1" smtClean="0">
                <a:latin typeface="Bell MT" panose="02020503060305020303" pitchFamily="18" charset="0"/>
              </a:rPr>
              <a:t>Imagenología</a:t>
            </a:r>
            <a:r>
              <a:rPr lang="es-ES" sz="1600" dirty="0" smtClean="0">
                <a:latin typeface="Bell MT" panose="02020503060305020303" pitchFamily="18" charset="0"/>
              </a:rPr>
              <a:t>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Servicio </a:t>
            </a:r>
            <a:r>
              <a:rPr lang="es-ES" sz="1600" dirty="0">
                <a:latin typeface="Bell MT" panose="02020503060305020303" pitchFamily="18" charset="0"/>
              </a:rPr>
              <a:t>de mantenimiento correctivo a Sistema de tierras físicas de Instalación edificio y </a:t>
            </a:r>
            <a:r>
              <a:rPr lang="es-ES" sz="1600" dirty="0" smtClean="0">
                <a:latin typeface="Bell MT" panose="02020503060305020303" pitchFamily="18" charset="0"/>
              </a:rPr>
              <a:t>pararrayos.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Independizar </a:t>
            </a:r>
            <a:r>
              <a:rPr lang="es-ES" sz="1600" dirty="0">
                <a:latin typeface="Bell MT" panose="02020503060305020303" pitchFamily="18" charset="0"/>
              </a:rPr>
              <a:t>circuitos de alumbrado general de alumbrado y contactos áreas de atención médica en totalidad de edificio, incluyendo sistema de </a:t>
            </a:r>
            <a:r>
              <a:rPr lang="es-ES" sz="1600" dirty="0" smtClean="0">
                <a:latin typeface="Bell MT" panose="02020503060305020303" pitchFamily="18" charset="0"/>
              </a:rPr>
              <a:t>alumbrado controlado por detectores de presencia. </a:t>
            </a:r>
            <a:endParaRPr lang="es-MX" sz="1600" dirty="0" smtClean="0">
              <a:latin typeface="Bell MT" panose="02020503060305020303" pitchFamily="18" charset="0"/>
            </a:endParaRPr>
          </a:p>
          <a:p>
            <a:r>
              <a:rPr lang="es-ES" sz="1600" dirty="0" smtClean="0"/>
              <a:t> </a:t>
            </a:r>
            <a:endParaRPr lang="es-MX" sz="1600" dirty="0" smtClean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b="1" dirty="0" smtClean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 smtClean="0">
              <a:latin typeface="Bell MT" panose="02020503060305020303" pitchFamily="18" charset="0"/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539552" y="908720"/>
            <a:ext cx="7128792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latin typeface="Bell MT" panose="02020503060305020303" pitchFamily="18" charset="0"/>
                <a:sym typeface="Symbol"/>
              </a:rPr>
              <a:t>Hospital </a:t>
            </a:r>
            <a:r>
              <a:rPr lang="es-ES" sz="1600" b="1" dirty="0" smtClean="0">
                <a:latin typeface="Bell MT" panose="02020503060305020303" pitchFamily="18" charset="0"/>
              </a:rPr>
              <a:t>Sociedad </a:t>
            </a:r>
            <a:r>
              <a:rPr lang="es-ES" sz="1600" b="1" dirty="0">
                <a:latin typeface="Bell MT" panose="02020503060305020303" pitchFamily="18" charset="0"/>
              </a:rPr>
              <a:t>Española de Beneficencia A.C.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>
                <a:latin typeface="Bell MT" panose="02020503060305020303" pitchFamily="18" charset="0"/>
              </a:rPr>
              <a:t>Mantenimiento preventivo trimestral a plantas emergencia SELMEC  DEL 2019 de 50 KW y 30 KW Motor </a:t>
            </a:r>
            <a:r>
              <a:rPr lang="es-ES" sz="1600" dirty="0" err="1">
                <a:latin typeface="Bell MT" panose="02020503060305020303" pitchFamily="18" charset="0"/>
              </a:rPr>
              <a:t>mca</a:t>
            </a:r>
            <a:r>
              <a:rPr lang="es-ES" sz="1600" dirty="0">
                <a:latin typeface="Bell MT" panose="02020503060305020303" pitchFamily="18" charset="0"/>
              </a:rPr>
              <a:t> </a:t>
            </a:r>
            <a:r>
              <a:rPr lang="es-ES" sz="1600" dirty="0" err="1">
                <a:latin typeface="Bell MT" panose="02020503060305020303" pitchFamily="18" charset="0"/>
              </a:rPr>
              <a:t>Cummins</a:t>
            </a:r>
            <a:r>
              <a:rPr lang="es-ES" sz="1600" dirty="0">
                <a:latin typeface="Bell MT" panose="02020503060305020303" pitchFamily="18" charset="0"/>
              </a:rPr>
              <a:t> </a:t>
            </a:r>
            <a:r>
              <a:rPr lang="es-ES" sz="1600" dirty="0" err="1">
                <a:latin typeface="Bell MT" panose="02020503060305020303" pitchFamily="18" charset="0"/>
              </a:rPr>
              <a:t>Diesel</a:t>
            </a:r>
            <a:r>
              <a:rPr lang="es-ES" sz="1600" dirty="0">
                <a:latin typeface="Bell MT" panose="02020503060305020303" pitchFamily="18" charset="0"/>
              </a:rPr>
              <a:t>: Generadores </a:t>
            </a:r>
            <a:r>
              <a:rPr lang="es-ES" sz="1600" dirty="0" err="1">
                <a:latin typeface="Bell MT" panose="02020503060305020303" pitchFamily="18" charset="0"/>
              </a:rPr>
              <a:t>mca</a:t>
            </a:r>
            <a:r>
              <a:rPr lang="es-ES" sz="1600" dirty="0">
                <a:latin typeface="Bell MT" panose="02020503060305020303" pitchFamily="18" charset="0"/>
              </a:rPr>
              <a:t>. WEG, </a:t>
            </a:r>
            <a:r>
              <a:rPr lang="es-ES" sz="1600" dirty="0" err="1">
                <a:latin typeface="Bell MT" panose="02020503060305020303" pitchFamily="18" charset="0"/>
              </a:rPr>
              <a:t>mod</a:t>
            </a:r>
            <a:r>
              <a:rPr lang="es-ES" sz="1600" dirty="0">
                <a:latin typeface="Bell MT" panose="02020503060305020303" pitchFamily="18" charset="0"/>
              </a:rPr>
              <a:t>. GTA200SI1255 y </a:t>
            </a:r>
            <a:r>
              <a:rPr lang="es-ES" sz="1600" dirty="0" smtClean="0">
                <a:latin typeface="Bell MT" panose="02020503060305020303" pitchFamily="18" charset="0"/>
              </a:rPr>
              <a:t>SC4B3.9.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Instalación </a:t>
            </a:r>
            <a:r>
              <a:rPr lang="es-ES" sz="1600" dirty="0">
                <a:latin typeface="Bell MT" panose="02020503060305020303" pitchFamily="18" charset="0"/>
              </a:rPr>
              <a:t>eléctrica en remodelación de salas de Quirófano, incluye instalación de tableros de aislamiento, la instalación eléctrica de Salas de Cirugía conforme a Norma de construcciones </a:t>
            </a:r>
            <a:r>
              <a:rPr lang="es-ES" sz="1600" dirty="0" smtClean="0">
                <a:latin typeface="Bell MT" panose="02020503060305020303" pitchFamily="18" charset="0"/>
              </a:rPr>
              <a:t>Hospitalarias.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Instalación </a:t>
            </a:r>
            <a:r>
              <a:rPr lang="es-ES" sz="1600" dirty="0">
                <a:latin typeface="Bell MT" panose="02020503060305020303" pitchFamily="18" charset="0"/>
              </a:rPr>
              <a:t>eléctrica de Equipo Médico Hospitalario de </a:t>
            </a:r>
            <a:r>
              <a:rPr lang="es-ES" sz="1600" dirty="0" err="1">
                <a:latin typeface="Bell MT" panose="02020503060305020303" pitchFamily="18" charset="0"/>
              </a:rPr>
              <a:t>Hemodinamia</a:t>
            </a:r>
            <a:r>
              <a:rPr lang="es-ES" sz="1600" dirty="0">
                <a:latin typeface="Bell MT" panose="02020503060305020303" pitchFamily="18" charset="0"/>
              </a:rPr>
              <a:t> y Subestación tipo Pedestal en Mediana/Alta tensión con Transformador de 112.5KVA, </a:t>
            </a:r>
            <a:r>
              <a:rPr lang="es-ES" sz="1600" dirty="0" smtClean="0">
                <a:latin typeface="Bell MT" panose="02020503060305020303" pitchFamily="18" charset="0"/>
              </a:rPr>
              <a:t>23KV/480V.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Instalaciones </a:t>
            </a:r>
            <a:r>
              <a:rPr lang="es-ES" sz="1600" dirty="0">
                <a:latin typeface="Bell MT" panose="02020503060305020303" pitchFamily="18" charset="0"/>
              </a:rPr>
              <a:t>Electromecánicas y Remodelación Edificio Antiguo Pabellones Benigno y Guadalupe, Edificio Nuevo Área de </a:t>
            </a:r>
            <a:r>
              <a:rPr lang="es-ES" sz="1600" dirty="0" smtClean="0">
                <a:latin typeface="Bell MT" panose="02020503060305020303" pitchFamily="18" charset="0"/>
              </a:rPr>
              <a:t>Urgencias.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Mantenimiento </a:t>
            </a:r>
            <a:r>
              <a:rPr lang="es-ES" sz="1600" dirty="0">
                <a:latin typeface="Bell MT" panose="02020503060305020303" pitchFamily="18" charset="0"/>
              </a:rPr>
              <a:t>Preventivo a Plantas de emergencia </a:t>
            </a:r>
            <a:r>
              <a:rPr lang="es-ES" sz="1600" dirty="0" err="1">
                <a:latin typeface="Bell MT" panose="02020503060305020303" pitchFamily="18" charset="0"/>
              </a:rPr>
              <a:t>mca</a:t>
            </a:r>
            <a:r>
              <a:rPr lang="es-ES" sz="1600" dirty="0">
                <a:latin typeface="Bell MT" panose="02020503060305020303" pitchFamily="18" charset="0"/>
              </a:rPr>
              <a:t>. </a:t>
            </a:r>
            <a:r>
              <a:rPr lang="es-ES" sz="1600" dirty="0" err="1">
                <a:latin typeface="Bell MT" panose="02020503060305020303" pitchFamily="18" charset="0"/>
              </a:rPr>
              <a:t>Selmec</a:t>
            </a:r>
            <a:r>
              <a:rPr lang="es-ES" sz="1600" dirty="0">
                <a:latin typeface="Bell MT" panose="02020503060305020303" pitchFamily="18" charset="0"/>
              </a:rPr>
              <a:t> con motor </a:t>
            </a:r>
            <a:r>
              <a:rPr lang="es-ES" sz="1600" dirty="0" err="1">
                <a:latin typeface="Bell MT" panose="02020503060305020303" pitchFamily="18" charset="0"/>
              </a:rPr>
              <a:t>Cummins</a:t>
            </a:r>
            <a:r>
              <a:rPr lang="es-ES" sz="1600" dirty="0">
                <a:latin typeface="Bell MT" panose="02020503060305020303" pitchFamily="18" charset="0"/>
              </a:rPr>
              <a:t> de 50KW y 30KW, Subestación de Transformación 23KV/220-127V y Sistema de </a:t>
            </a:r>
            <a:r>
              <a:rPr lang="es-ES" sz="1600" dirty="0" smtClean="0">
                <a:latin typeface="Bell MT" panose="02020503060305020303" pitchFamily="18" charset="0"/>
              </a:rPr>
              <a:t>Tierras.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Mantenimiento </a:t>
            </a:r>
            <a:r>
              <a:rPr lang="es-ES" sz="1600" dirty="0">
                <a:latin typeface="Bell MT" panose="02020503060305020303" pitchFamily="18" charset="0"/>
              </a:rPr>
              <a:t>Preventivo y/o Correctivo a Equipo de Hospital lámparas de Quirófanos AMSCO, COBRAMEX, CENTURA y CENTURIÓN de sus Salas de </a:t>
            </a:r>
            <a:r>
              <a:rPr lang="es-ES" sz="1600" dirty="0" smtClean="0">
                <a:latin typeface="Bell MT" panose="02020503060305020303" pitchFamily="18" charset="0"/>
              </a:rPr>
              <a:t>Cirugía.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Instalación </a:t>
            </a:r>
            <a:r>
              <a:rPr lang="es-ES" sz="1600" dirty="0">
                <a:latin typeface="Bell MT" panose="02020503060305020303" pitchFamily="18" charset="0"/>
              </a:rPr>
              <a:t>eléctrica de Equipo Médico Hospitalario Tomógrafo y Subestación tipo Pedestal Equipo Rayos X en Mediana/Alta tensión (2 Transformadores de 112.5KVA cada uno), 23KV/480V.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Mantenimiento preventivo/correctivo a Sistema Contra Incendios de Inmueble.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Suministro e instalación de regulador 100KVA 480Volts para </a:t>
            </a:r>
            <a:r>
              <a:rPr lang="es-ES" sz="1600" dirty="0" err="1">
                <a:latin typeface="Bell MT" panose="02020503060305020303" pitchFamily="18" charset="0"/>
              </a:rPr>
              <a:t>Eqpo</a:t>
            </a:r>
            <a:r>
              <a:rPr lang="es-ES" sz="1600" dirty="0">
                <a:latin typeface="Bell MT" panose="02020503060305020303" pitchFamily="18" charset="0"/>
              </a:rPr>
              <a:t>. Médico Hospitalario Tomógrafo.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Instalación de sistema de llamada de enfermera en edificio.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539552" y="1196752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latin typeface="Bell MT" panose="02020503060305020303" pitchFamily="18" charset="0"/>
                <a:sym typeface="Symbol"/>
              </a:rPr>
              <a:t>Hospital </a:t>
            </a:r>
            <a:r>
              <a:rPr lang="es-ES" sz="1600" b="1" dirty="0" smtClean="0">
                <a:latin typeface="Bell MT" panose="02020503060305020303" pitchFamily="18" charset="0"/>
              </a:rPr>
              <a:t>Sociedad </a:t>
            </a:r>
            <a:r>
              <a:rPr lang="es-ES" sz="1600" b="1" dirty="0">
                <a:latin typeface="Bell MT" panose="02020503060305020303" pitchFamily="18" charset="0"/>
              </a:rPr>
              <a:t>Española de Beneficencia A.C.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Mantenimiento </a:t>
            </a:r>
            <a:r>
              <a:rPr lang="es-ES" sz="1600" dirty="0">
                <a:latin typeface="Bell MT" panose="02020503060305020303" pitchFamily="18" charset="0"/>
              </a:rPr>
              <a:t>preventivo/correctivo a Sistema Contra Incendios de </a:t>
            </a:r>
            <a:r>
              <a:rPr lang="es-ES" sz="1600" dirty="0" smtClean="0">
                <a:latin typeface="Bell MT" panose="02020503060305020303" pitchFamily="18" charset="0"/>
              </a:rPr>
              <a:t>Inmueble.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Suministro </a:t>
            </a:r>
            <a:r>
              <a:rPr lang="es-ES" sz="1600" dirty="0">
                <a:latin typeface="Bell MT" panose="02020503060305020303" pitchFamily="18" charset="0"/>
              </a:rPr>
              <a:t>e instalación de regulador 100KVA 480Volts para </a:t>
            </a:r>
            <a:r>
              <a:rPr lang="es-ES" sz="1600" dirty="0" smtClean="0">
                <a:latin typeface="Bell MT" panose="02020503060305020303" pitchFamily="18" charset="0"/>
              </a:rPr>
              <a:t>Equipo Médico </a:t>
            </a:r>
            <a:r>
              <a:rPr lang="es-ES" sz="1600" dirty="0">
                <a:latin typeface="Bell MT" panose="02020503060305020303" pitchFamily="18" charset="0"/>
              </a:rPr>
              <a:t>Hospitalario </a:t>
            </a:r>
            <a:r>
              <a:rPr lang="es-ES" sz="1600" dirty="0" smtClean="0">
                <a:latin typeface="Bell MT" panose="02020503060305020303" pitchFamily="18" charset="0"/>
              </a:rPr>
              <a:t>Tomógrafo.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Instalación </a:t>
            </a:r>
            <a:r>
              <a:rPr lang="es-ES" sz="1600" dirty="0">
                <a:latin typeface="Bell MT" panose="02020503060305020303" pitchFamily="18" charset="0"/>
              </a:rPr>
              <a:t>de sistema de llamada de enfermera en edificio.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22" y="2720246"/>
            <a:ext cx="3981450" cy="30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7975" y="276920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PROYECTOS ELÉCTRICOS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686922" y="1381850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41" name="Rectángulo 6"/>
          <p:cNvSpPr/>
          <p:nvPr/>
        </p:nvSpPr>
        <p:spPr>
          <a:xfrm>
            <a:off x="539552" y="1340768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2" name="AutoShape 2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Resultado de imagen de planta de emergencia caterpillar 225 K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" name="Rectángulo 6"/>
          <p:cNvSpPr/>
          <p:nvPr/>
        </p:nvSpPr>
        <p:spPr>
          <a:xfrm>
            <a:off x="539552" y="1196752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latin typeface="Bell MT" panose="02020503060305020303" pitchFamily="18" charset="0"/>
              </a:rPr>
              <a:t>Hospital </a:t>
            </a:r>
            <a:r>
              <a:rPr lang="es-ES" sz="1600" b="1" dirty="0">
                <a:latin typeface="Bell MT" panose="02020503060305020303" pitchFamily="18" charset="0"/>
              </a:rPr>
              <a:t>General </a:t>
            </a:r>
            <a:r>
              <a:rPr lang="es-ES" sz="1600" b="1" dirty="0" smtClean="0">
                <a:latin typeface="Bell MT" panose="02020503060305020303" pitchFamily="18" charset="0"/>
              </a:rPr>
              <a:t>Pachuca.</a:t>
            </a:r>
            <a:endParaRPr lang="es-MX" sz="16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latin typeface="Bell MT" panose="02020503060305020303" pitchFamily="18" charset="0"/>
              </a:rPr>
              <a:t>Mantenimiento </a:t>
            </a:r>
            <a:r>
              <a:rPr lang="es-ES" sz="1600" dirty="0">
                <a:latin typeface="Bell MT" panose="02020503060305020303" pitchFamily="18" charset="0"/>
              </a:rPr>
              <a:t>a Subestación Eléctrica 23KV y Planta de emergencia motor </a:t>
            </a:r>
            <a:r>
              <a:rPr lang="es-ES" sz="1600" dirty="0" err="1">
                <a:latin typeface="Bell MT" panose="02020503060305020303" pitchFamily="18" charset="0"/>
              </a:rPr>
              <a:t>Diesel</a:t>
            </a:r>
            <a:r>
              <a:rPr lang="es-ES" sz="1600" dirty="0">
                <a:latin typeface="Bell MT" panose="02020503060305020303" pitchFamily="18" charset="0"/>
              </a:rPr>
              <a:t> tipo Marino.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MX" sz="1600" dirty="0"/>
              <a:t> </a:t>
            </a: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r>
              <a:rPr lang="es-ES" sz="1600" dirty="0">
                <a:latin typeface="Bell MT" panose="02020503060305020303" pitchFamily="18" charset="0"/>
              </a:rPr>
              <a:t> </a:t>
            </a:r>
            <a:endParaRPr lang="es-MX" sz="1600" dirty="0">
              <a:latin typeface="Bell MT" panose="020205030603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  <a:p>
            <a:endParaRPr lang="es-MX" sz="1600" dirty="0">
              <a:latin typeface="Bell MT" panose="02020503060305020303" pitchFamily="18" charset="0"/>
            </a:endParaRPr>
          </a:p>
        </p:txBody>
      </p:sp>
      <p:pic>
        <p:nvPicPr>
          <p:cNvPr id="7170" name="Picture 2" descr="Resultado de imagen de Planta de emergencia motor Diesel tipo Marin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72" y="2204864"/>
            <a:ext cx="4127991" cy="309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31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2 Marcador de texto"/>
          <p:cNvSpPr txBox="1">
            <a:spLocks/>
          </p:cNvSpPr>
          <p:nvPr/>
        </p:nvSpPr>
        <p:spPr>
          <a:xfrm>
            <a:off x="359532" y="1484784"/>
            <a:ext cx="7812868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Retiro, limpieza y rehabilitación de aulas, barda perimetral, trabes, columnas y losas. </a:t>
            </a:r>
            <a:r>
              <a:rPr lang="es-MX" sz="1600" dirty="0">
                <a:latin typeface="Bell MT" panose="02020503060305020303" pitchFamily="18" charset="0"/>
              </a:rPr>
              <a:t>D</a:t>
            </a:r>
            <a:r>
              <a:rPr lang="es-MX" sz="1600" dirty="0" smtClean="0">
                <a:latin typeface="Bell MT" panose="02020503060305020303" pitchFamily="18" charset="0"/>
              </a:rPr>
              <a:t>emolición de edificios en las escuelas: </a:t>
            </a:r>
            <a:r>
              <a:rPr lang="es-MX" sz="1600" dirty="0">
                <a:latin typeface="Bell MT" panose="02020503060305020303" pitchFamily="18" charset="0"/>
              </a:rPr>
              <a:t>H</a:t>
            </a:r>
            <a:r>
              <a:rPr lang="es-MX" sz="1600" dirty="0" smtClean="0">
                <a:latin typeface="Bell MT" panose="02020503060305020303" pitchFamily="18" charset="0"/>
              </a:rPr>
              <a:t>ogar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ampesino, secundaria </a:t>
            </a:r>
            <a:r>
              <a:rPr lang="es-MX" sz="1600" dirty="0">
                <a:latin typeface="Bell MT" panose="02020503060305020303" pitchFamily="18" charset="0"/>
              </a:rPr>
              <a:t>G</a:t>
            </a:r>
            <a:r>
              <a:rPr lang="es-MX" sz="1600" dirty="0" smtClean="0">
                <a:latin typeface="Bell MT" panose="02020503060305020303" pitchFamily="18" charset="0"/>
              </a:rPr>
              <a:t>uillermo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amarena, primaria Ciencia y Trabajo, primaria Salvador </a:t>
            </a:r>
            <a:r>
              <a:rPr lang="es-MX" sz="1600" dirty="0">
                <a:latin typeface="Bell MT" panose="02020503060305020303" pitchFamily="18" charset="0"/>
              </a:rPr>
              <a:t>N</a:t>
            </a:r>
            <a:r>
              <a:rPr lang="es-MX" sz="1600" dirty="0" smtClean="0">
                <a:latin typeface="Bell MT" panose="02020503060305020303" pitchFamily="18" charset="0"/>
              </a:rPr>
              <a:t>ovo, ubicadas en el municipio de Villa </a:t>
            </a:r>
            <a:r>
              <a:rPr lang="es-MX" sz="1600" dirty="0">
                <a:latin typeface="Bell MT" panose="02020503060305020303" pitchFamily="18" charset="0"/>
              </a:rPr>
              <a:t>G</a:t>
            </a:r>
            <a:r>
              <a:rPr lang="es-MX" sz="1600" dirty="0" smtClean="0">
                <a:latin typeface="Bell MT" panose="02020503060305020303" pitchFamily="18" charset="0"/>
              </a:rPr>
              <a:t>uerrero,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MX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ll MT" panose="02020503060305020303" pitchFamily="18" charset="0"/>
              </a:rPr>
              <a:t> Número de contrato: IHIT-2017-VIGUE-01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2" t="25933" r="13799" b="43146"/>
          <a:stretch/>
        </p:blipFill>
        <p:spPr bwMode="auto">
          <a:xfrm>
            <a:off x="4572000" y="3645024"/>
            <a:ext cx="2960712" cy="2261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4" t="25933" r="38579" b="43146"/>
          <a:stretch/>
        </p:blipFill>
        <p:spPr bwMode="auto">
          <a:xfrm>
            <a:off x="1221029" y="3645024"/>
            <a:ext cx="2990931" cy="2261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5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98376" y="791274"/>
            <a:ext cx="7151601" cy="676656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ESTUDIOS DE IMPACTO VIAL,</a:t>
            </a:r>
            <a:b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</a:b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IMPACTO URBANO Y MANIFESTACIONES DE IMPACTO AMBIENTAL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366085" y="1988840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Grupo </a:t>
            </a:r>
            <a:r>
              <a:rPr lang="es-MX" sz="1600" dirty="0" err="1"/>
              <a:t>Wal-mart</a:t>
            </a:r>
            <a:r>
              <a:rPr lang="es-MX" sz="1600" dirty="0"/>
              <a:t>; San </a:t>
            </a:r>
            <a:r>
              <a:rPr lang="es-MX" sz="1600" dirty="0" err="1"/>
              <a:t>LuisPotosí</a:t>
            </a:r>
            <a:r>
              <a:rPr lang="es-MX" sz="1600" dirty="0"/>
              <a:t>, Hidalgo, CDMX, Puebla, </a:t>
            </a:r>
            <a:r>
              <a:rPr lang="es-MX" sz="1600" dirty="0" smtClean="0"/>
              <a:t>Querétaro.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Cadena </a:t>
            </a:r>
            <a:r>
              <a:rPr lang="es-MX" sz="1600" dirty="0"/>
              <a:t>Comercial Oxxo; Hidalgo, Estado de México, CDMX, </a:t>
            </a:r>
            <a:r>
              <a:rPr lang="es-MX" sz="1600" dirty="0" smtClean="0"/>
              <a:t>Querétaro.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Grupo </a:t>
            </a:r>
            <a:r>
              <a:rPr lang="es-MX" sz="1600" dirty="0"/>
              <a:t>Elektra, Hidalgo, </a:t>
            </a:r>
            <a:r>
              <a:rPr lang="es-MX" sz="1600" dirty="0" smtClean="0"/>
              <a:t>Veracruz.</a:t>
            </a:r>
            <a:endParaRPr lang="es-MX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Tiendas </a:t>
            </a:r>
            <a:r>
              <a:rPr lang="es-MX" sz="1600" dirty="0"/>
              <a:t>Coppel, </a:t>
            </a:r>
            <a:r>
              <a:rPr lang="es-MX" sz="1600" dirty="0" smtClean="0"/>
              <a:t>Hidalgo.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Grupo </a:t>
            </a:r>
            <a:r>
              <a:rPr lang="es-MX" sz="1600" dirty="0"/>
              <a:t>Inmobiliario PAK, Hidalgo.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err="1" smtClean="0"/>
              <a:t>Elementia</a:t>
            </a:r>
            <a:r>
              <a:rPr lang="es-MX" sz="1600" dirty="0"/>
              <a:t>, Hidalgo.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Mercado </a:t>
            </a:r>
            <a:r>
              <a:rPr lang="es-MX" sz="1600" dirty="0" err="1"/>
              <a:t>Jamaiquita</a:t>
            </a:r>
            <a:r>
              <a:rPr lang="es-MX" sz="1600" dirty="0"/>
              <a:t>, </a:t>
            </a:r>
            <a:r>
              <a:rPr lang="es-MX" sz="1600" dirty="0" smtClean="0"/>
              <a:t>CDMX. </a:t>
            </a:r>
            <a:endParaRPr lang="es-MX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Diversos </a:t>
            </a:r>
            <a:r>
              <a:rPr lang="es-MX" sz="1600" dirty="0"/>
              <a:t>Concesionarios de Estaciones de Servicio; Hidalgo, Puebla, </a:t>
            </a:r>
            <a:r>
              <a:rPr lang="es-MX" sz="1600" dirty="0" smtClean="0"/>
              <a:t>Querétaro.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Naves </a:t>
            </a:r>
            <a:r>
              <a:rPr lang="es-MX" sz="1600" dirty="0"/>
              <a:t>Industriales en Parque Industrial CANACINTRA, Hidalgo.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Grupo </a:t>
            </a:r>
            <a:r>
              <a:rPr lang="es-MX" sz="1600" dirty="0"/>
              <a:t>CESVIN, </a:t>
            </a:r>
            <a:r>
              <a:rPr lang="es-MX" sz="1600" dirty="0" smtClean="0"/>
              <a:t>Hidalgo.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Desarrollo </a:t>
            </a:r>
            <a:r>
              <a:rPr lang="es-MX" sz="1600" dirty="0"/>
              <a:t>Turístico Los Arcos de </a:t>
            </a:r>
            <a:r>
              <a:rPr lang="es-MX" sz="1600" dirty="0" err="1"/>
              <a:t>Omitlán</a:t>
            </a:r>
            <a:r>
              <a:rPr lang="es-MX" sz="1600" dirty="0"/>
              <a:t>, Hidalgo.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Embotelladora </a:t>
            </a:r>
            <a:r>
              <a:rPr lang="es-MX" sz="1600" dirty="0"/>
              <a:t>las Margaritas, Hidalgo.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Edificio </a:t>
            </a:r>
            <a:r>
              <a:rPr lang="es-MX" sz="1600" dirty="0"/>
              <a:t>Vía Dorada, Hidalgo.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/>
              <a:t>Hotel </a:t>
            </a:r>
            <a:r>
              <a:rPr lang="es-MX" sz="1600" dirty="0" err="1" smtClean="0"/>
              <a:t>Metzquititlán</a:t>
            </a:r>
            <a:r>
              <a:rPr lang="es-MX" sz="1600" dirty="0"/>
              <a:t>, Hidalgo</a:t>
            </a:r>
            <a:endParaRPr lang="es-MX" sz="1400" dirty="0">
              <a:solidFill>
                <a:srgbClr val="0070C0"/>
              </a:solidFill>
            </a:endParaRPr>
          </a:p>
          <a:p>
            <a:endParaRPr lang="es-MX" sz="1400" dirty="0" smtClean="0">
              <a:solidFill>
                <a:srgbClr val="0070C0"/>
              </a:solidFill>
            </a:endParaRPr>
          </a:p>
          <a:p>
            <a:endParaRPr lang="es-MX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98376" y="791274"/>
            <a:ext cx="7151601" cy="676656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ELABORACIÓN DE PROYECTOS GEOMÉTRICOS VIALES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6"/>
          <p:cNvSpPr/>
          <p:nvPr/>
        </p:nvSpPr>
        <p:spPr>
          <a:xfrm>
            <a:off x="359532" y="2276872"/>
            <a:ext cx="7128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/>
              <a:t>Acceso a Oficinas de Zona y Regionales de Cadena Comercial Oxxo, Pachuca, </a:t>
            </a:r>
            <a:r>
              <a:rPr lang="es-MX" sz="1600" dirty="0" err="1"/>
              <a:t>Hgo</a:t>
            </a:r>
            <a:r>
              <a:rPr lang="es-MX" sz="16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/>
              <a:t>Acceso a Minas Santa Gertrudis y Loreto, Mineral de la Reforma, </a:t>
            </a:r>
            <a:r>
              <a:rPr lang="es-MX" sz="1600" dirty="0" err="1"/>
              <a:t>Hgo</a:t>
            </a:r>
            <a:r>
              <a:rPr lang="es-MX" sz="16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/>
              <a:t>Acceso a Universidad La Salle, Campus la Concepción, Pachuca, </a:t>
            </a:r>
            <a:r>
              <a:rPr lang="es-MX" sz="1600" dirty="0" err="1"/>
              <a:t>Hgo</a:t>
            </a:r>
            <a:r>
              <a:rPr lang="es-MX" sz="16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/>
              <a:t>Acceso a Parque Industrial </a:t>
            </a:r>
            <a:r>
              <a:rPr lang="es-MX" sz="1600" dirty="0" err="1"/>
              <a:t>Atitalaquia</a:t>
            </a:r>
            <a:r>
              <a:rPr lang="es-MX" sz="1600" dirty="0"/>
              <a:t>, </a:t>
            </a:r>
            <a:r>
              <a:rPr lang="es-MX" sz="1600" dirty="0" err="1"/>
              <a:t>Atitalaquia</a:t>
            </a:r>
            <a:r>
              <a:rPr lang="es-MX" sz="1600" dirty="0"/>
              <a:t>, </a:t>
            </a:r>
            <a:r>
              <a:rPr lang="es-MX" sz="1600" dirty="0" err="1"/>
              <a:t>Hgo</a:t>
            </a:r>
            <a:r>
              <a:rPr lang="es-MX" sz="16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/>
              <a:t>Accesos a </a:t>
            </a:r>
            <a:r>
              <a:rPr lang="es-MX" sz="1600" dirty="0" err="1"/>
              <a:t>Acayuca</a:t>
            </a:r>
            <a:r>
              <a:rPr lang="es-MX" sz="1600" dirty="0"/>
              <a:t> y San Pedro </a:t>
            </a:r>
            <a:r>
              <a:rPr lang="es-MX" sz="1600" dirty="0" err="1"/>
              <a:t>Huaquilpan</a:t>
            </a:r>
            <a:r>
              <a:rPr lang="es-MX" sz="1600" dirty="0"/>
              <a:t>, Zapotlán, </a:t>
            </a:r>
            <a:r>
              <a:rPr lang="es-MX" sz="1600" dirty="0" err="1"/>
              <a:t>Hgo</a:t>
            </a:r>
            <a:r>
              <a:rPr lang="es-MX" sz="16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/>
              <a:t>Acceso a Hotel GWR, Tepeji del Río, </a:t>
            </a:r>
            <a:r>
              <a:rPr lang="es-MX" sz="1600" dirty="0" err="1"/>
              <a:t>Hgo</a:t>
            </a:r>
            <a:r>
              <a:rPr lang="es-MX" sz="1600" dirty="0"/>
              <a:t>.</a:t>
            </a:r>
          </a:p>
          <a:p>
            <a:endParaRPr lang="es-MX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192028" y="1484784"/>
            <a:ext cx="805238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Rehabilitación del plantel escuela secundaria general no.0732 “</a:t>
            </a:r>
            <a:r>
              <a:rPr lang="es-MX" sz="1600" dirty="0">
                <a:latin typeface="Bell MT" panose="02020503060305020303" pitchFamily="18" charset="0"/>
              </a:rPr>
              <a:t>D</a:t>
            </a:r>
            <a:r>
              <a:rPr lang="es-MX" sz="1600" dirty="0" smtClean="0">
                <a:latin typeface="Bell MT" panose="02020503060305020303" pitchFamily="18" charset="0"/>
              </a:rPr>
              <a:t>avid </a:t>
            </a:r>
            <a:r>
              <a:rPr lang="es-MX" sz="1600" dirty="0">
                <a:latin typeface="Bell MT" panose="02020503060305020303" pitchFamily="18" charset="0"/>
              </a:rPr>
              <a:t>A</a:t>
            </a:r>
            <a:r>
              <a:rPr lang="es-MX" sz="1600" dirty="0" smtClean="0">
                <a:latin typeface="Bell MT" panose="02020503060305020303" pitchFamily="18" charset="0"/>
              </a:rPr>
              <a:t>lfaro Siqueiros” ubicado en Av. </a:t>
            </a:r>
            <a:r>
              <a:rPr lang="es-MX" sz="1600" dirty="0" err="1" smtClean="0">
                <a:latin typeface="Bell MT" panose="02020503060305020303" pitchFamily="18" charset="0"/>
              </a:rPr>
              <a:t>Rivapalacio</a:t>
            </a:r>
            <a:r>
              <a:rPr lang="es-MX" sz="1600" dirty="0" smtClean="0">
                <a:latin typeface="Bell MT" panose="02020503060305020303" pitchFamily="18" charset="0"/>
              </a:rPr>
              <a:t> y burdo de </a:t>
            </a:r>
            <a:r>
              <a:rPr lang="es-MX" sz="1600" dirty="0" err="1">
                <a:latin typeface="Bell MT" panose="02020503060305020303" pitchFamily="18" charset="0"/>
              </a:rPr>
              <a:t>X</a:t>
            </a:r>
            <a:r>
              <a:rPr lang="es-MX" sz="1600" dirty="0" err="1" smtClean="0">
                <a:latin typeface="Bell MT" panose="02020503060305020303" pitchFamily="18" charset="0"/>
              </a:rPr>
              <a:t>ochiaca</a:t>
            </a:r>
            <a:r>
              <a:rPr lang="es-MX" sz="1600" dirty="0" smtClean="0">
                <a:latin typeface="Bell MT" panose="02020503060305020303" pitchFamily="18" charset="0"/>
              </a:rPr>
              <a:t> S/N, municipio de </a:t>
            </a:r>
            <a:r>
              <a:rPr lang="es-MX" sz="1600" dirty="0">
                <a:latin typeface="Bell MT" panose="02020503060305020303" pitchFamily="18" charset="0"/>
              </a:rPr>
              <a:t>N</a:t>
            </a:r>
            <a:r>
              <a:rPr lang="es-MX" sz="1600" dirty="0" smtClean="0">
                <a:latin typeface="Bell MT" panose="02020503060305020303" pitchFamily="18" charset="0"/>
              </a:rPr>
              <a:t>ezahualcóyotl,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IMIFE-264-FP-A2017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90" y="3284984"/>
            <a:ext cx="2456180" cy="1965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84984"/>
            <a:ext cx="2496691" cy="1965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2496691" cy="1965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24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2 Marcador de texto"/>
          <p:cNvSpPr txBox="1">
            <a:spLocks/>
          </p:cNvSpPr>
          <p:nvPr/>
        </p:nvSpPr>
        <p:spPr>
          <a:xfrm>
            <a:off x="192999" y="1409805"/>
            <a:ext cx="818388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Construcción de dos aulas y sanitarios en la escuela secundaria por televisión no. 0602 “</a:t>
            </a:r>
            <a:r>
              <a:rPr lang="es-MX" sz="1600" dirty="0">
                <a:latin typeface="Bell MT" panose="02020503060305020303" pitchFamily="18" charset="0"/>
              </a:rPr>
              <a:t>V</a:t>
            </a:r>
            <a:r>
              <a:rPr lang="es-MX" sz="1600" dirty="0" smtClean="0">
                <a:latin typeface="Bell MT" panose="02020503060305020303" pitchFamily="18" charset="0"/>
              </a:rPr>
              <a:t>icente </a:t>
            </a:r>
            <a:r>
              <a:rPr lang="es-MX" sz="1600" dirty="0">
                <a:latin typeface="Bell MT" panose="02020503060305020303" pitchFamily="18" charset="0"/>
              </a:rPr>
              <a:t>G</a:t>
            </a:r>
            <a:r>
              <a:rPr lang="es-MX" sz="1600" dirty="0" smtClean="0">
                <a:latin typeface="Bell MT" panose="02020503060305020303" pitchFamily="18" charset="0"/>
              </a:rPr>
              <a:t>uerrero” ubicada en domicilio conocido, San </a:t>
            </a:r>
            <a:r>
              <a:rPr lang="es-MX" sz="1600" dirty="0">
                <a:latin typeface="Bell MT" panose="02020503060305020303" pitchFamily="18" charset="0"/>
              </a:rPr>
              <a:t>A</a:t>
            </a:r>
            <a:r>
              <a:rPr lang="es-MX" sz="1600" dirty="0" smtClean="0">
                <a:latin typeface="Bell MT" panose="02020503060305020303" pitchFamily="18" charset="0"/>
              </a:rPr>
              <a:t>ntonio del Rincón, municipio de  Villa </a:t>
            </a:r>
            <a:r>
              <a:rPr lang="es-MX" sz="1600" dirty="0">
                <a:latin typeface="Bell MT" panose="02020503060305020303" pitchFamily="18" charset="0"/>
              </a:rPr>
              <a:t>V</a:t>
            </a:r>
            <a:r>
              <a:rPr lang="es-MX" sz="1600" dirty="0" smtClean="0">
                <a:latin typeface="Bell MT" panose="02020503060305020303" pitchFamily="18" charset="0"/>
              </a:rPr>
              <a:t>ictoria,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IMIFE-282-FP-A2017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</p:txBody>
      </p:sp>
      <p:pic>
        <p:nvPicPr>
          <p:cNvPr id="39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6" y="3164906"/>
            <a:ext cx="3196060" cy="239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3191039"/>
            <a:ext cx="3193585" cy="2395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80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308361" y="1491118"/>
            <a:ext cx="7960726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Rehabilitación de sanitarios en la escuela secundaria general “Niños </a:t>
            </a:r>
            <a:r>
              <a:rPr lang="es-MX" sz="1600" dirty="0">
                <a:latin typeface="Bell MT" panose="02020503060305020303" pitchFamily="18" charset="0"/>
              </a:rPr>
              <a:t>H</a:t>
            </a:r>
            <a:r>
              <a:rPr lang="es-MX" sz="1600" dirty="0" smtClean="0">
                <a:latin typeface="Bell MT" panose="02020503060305020303" pitchFamily="18" charset="0"/>
              </a:rPr>
              <a:t>éroes” ubicada  en Av. de las Rosas S/N, rancho </a:t>
            </a:r>
            <a:r>
              <a:rPr lang="es-MX" sz="1600" dirty="0">
                <a:latin typeface="Bell MT" panose="02020503060305020303" pitchFamily="18" charset="0"/>
              </a:rPr>
              <a:t>A</a:t>
            </a:r>
            <a:r>
              <a:rPr lang="es-MX" sz="1600" dirty="0" smtClean="0">
                <a:latin typeface="Bell MT" panose="02020503060305020303" pitchFamily="18" charset="0"/>
              </a:rPr>
              <a:t>lvarado </a:t>
            </a:r>
            <a:r>
              <a:rPr lang="es-MX" sz="1600" dirty="0">
                <a:latin typeface="Bell MT" panose="02020503060305020303" pitchFamily="18" charset="0"/>
              </a:rPr>
              <a:t>C</a:t>
            </a:r>
            <a:r>
              <a:rPr lang="es-MX" sz="1600" dirty="0" smtClean="0">
                <a:latin typeface="Bell MT" panose="02020503060305020303" pitchFamily="18" charset="0"/>
              </a:rPr>
              <a:t>ountry Club, municipio de Valle de Bravo,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IMIFE-279-FP-A2017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lang="es-ES" sz="1600" dirty="0" smtClean="0">
              <a:latin typeface="Bell MT" panose="02020503060305020303" pitchFamily="18" charset="0"/>
            </a:endParaRPr>
          </a:p>
        </p:txBody>
      </p:sp>
      <p:pic>
        <p:nvPicPr>
          <p:cNvPr id="41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41" y="3106853"/>
            <a:ext cx="2212727" cy="262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30" y="3106853"/>
            <a:ext cx="4669160" cy="262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62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100895"/>
            <a:ext cx="3347864" cy="1028707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1111" y="615248"/>
            <a:ext cx="8280920" cy="6766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Britannic Bold" panose="020B0903060703020204" pitchFamily="34" charset="0"/>
                <a:ea typeface="+mn-ea"/>
                <a:cs typeface="+mn-cs"/>
              </a:rPr>
              <a:t>OBRAS REALIZADAS</a:t>
            </a:r>
            <a:endParaRPr lang="es-MX" sz="3200" dirty="0"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8719"/>
            <a:ext cx="9144000" cy="679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Paralelogramo"/>
          <p:cNvSpPr/>
          <p:nvPr/>
        </p:nvSpPr>
        <p:spPr>
          <a:xfrm>
            <a:off x="25152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Paralelogramo"/>
          <p:cNvSpPr/>
          <p:nvPr/>
        </p:nvSpPr>
        <p:spPr>
          <a:xfrm>
            <a:off x="53955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Paralelogramo"/>
          <p:cNvSpPr/>
          <p:nvPr/>
        </p:nvSpPr>
        <p:spPr>
          <a:xfrm>
            <a:off x="827584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Paralelogramo"/>
          <p:cNvSpPr/>
          <p:nvPr/>
        </p:nvSpPr>
        <p:spPr>
          <a:xfrm>
            <a:off x="1115616" y="6238230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Paralelogramo"/>
          <p:cNvSpPr/>
          <p:nvPr/>
        </p:nvSpPr>
        <p:spPr>
          <a:xfrm>
            <a:off x="140364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Paralelogramo"/>
          <p:cNvSpPr/>
          <p:nvPr/>
        </p:nvSpPr>
        <p:spPr>
          <a:xfrm>
            <a:off x="169168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Paralelogramo"/>
          <p:cNvSpPr/>
          <p:nvPr/>
        </p:nvSpPr>
        <p:spPr>
          <a:xfrm>
            <a:off x="1979712" y="6230327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Paralelogramo"/>
          <p:cNvSpPr/>
          <p:nvPr/>
        </p:nvSpPr>
        <p:spPr>
          <a:xfrm>
            <a:off x="226774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Paralelogramo"/>
          <p:cNvSpPr/>
          <p:nvPr/>
        </p:nvSpPr>
        <p:spPr>
          <a:xfrm>
            <a:off x="255577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Paralelogramo"/>
          <p:cNvSpPr/>
          <p:nvPr/>
        </p:nvSpPr>
        <p:spPr>
          <a:xfrm>
            <a:off x="2843808" y="6229956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Paralelogramo"/>
          <p:cNvSpPr/>
          <p:nvPr/>
        </p:nvSpPr>
        <p:spPr>
          <a:xfrm>
            <a:off x="313184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Paralelogramo"/>
          <p:cNvSpPr/>
          <p:nvPr/>
        </p:nvSpPr>
        <p:spPr>
          <a:xfrm>
            <a:off x="-23025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Paralelogramo"/>
          <p:cNvSpPr/>
          <p:nvPr/>
        </p:nvSpPr>
        <p:spPr>
          <a:xfrm>
            <a:off x="341987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Paralelogramo"/>
          <p:cNvSpPr/>
          <p:nvPr/>
        </p:nvSpPr>
        <p:spPr>
          <a:xfrm>
            <a:off x="716428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Paralelogramo"/>
          <p:cNvSpPr/>
          <p:nvPr/>
        </p:nvSpPr>
        <p:spPr>
          <a:xfrm>
            <a:off x="687625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Paralelogramo"/>
          <p:cNvSpPr/>
          <p:nvPr/>
        </p:nvSpPr>
        <p:spPr>
          <a:xfrm>
            <a:off x="658822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Paralelogramo"/>
          <p:cNvSpPr/>
          <p:nvPr/>
        </p:nvSpPr>
        <p:spPr>
          <a:xfrm>
            <a:off x="630019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Paralelogramo"/>
          <p:cNvSpPr/>
          <p:nvPr/>
        </p:nvSpPr>
        <p:spPr>
          <a:xfrm>
            <a:off x="601216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Paralelogramo"/>
          <p:cNvSpPr/>
          <p:nvPr/>
        </p:nvSpPr>
        <p:spPr>
          <a:xfrm>
            <a:off x="572412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Paralelogramo"/>
          <p:cNvSpPr/>
          <p:nvPr/>
        </p:nvSpPr>
        <p:spPr>
          <a:xfrm>
            <a:off x="543609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Paralelogramo"/>
          <p:cNvSpPr/>
          <p:nvPr/>
        </p:nvSpPr>
        <p:spPr>
          <a:xfrm>
            <a:off x="514806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Paralelogramo"/>
          <p:cNvSpPr/>
          <p:nvPr/>
        </p:nvSpPr>
        <p:spPr>
          <a:xfrm>
            <a:off x="4860032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Paralelogramo"/>
          <p:cNvSpPr/>
          <p:nvPr/>
        </p:nvSpPr>
        <p:spPr>
          <a:xfrm>
            <a:off x="45720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Paralelogramo"/>
          <p:cNvSpPr/>
          <p:nvPr/>
        </p:nvSpPr>
        <p:spPr>
          <a:xfrm>
            <a:off x="4283968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Paralelogramo"/>
          <p:cNvSpPr/>
          <p:nvPr/>
        </p:nvSpPr>
        <p:spPr>
          <a:xfrm>
            <a:off x="3995936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Paralelogramo"/>
          <p:cNvSpPr/>
          <p:nvPr/>
        </p:nvSpPr>
        <p:spPr>
          <a:xfrm>
            <a:off x="3707904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Paralelogramo"/>
          <p:cNvSpPr/>
          <p:nvPr/>
        </p:nvSpPr>
        <p:spPr>
          <a:xfrm>
            <a:off x="7424700" y="6237312"/>
            <a:ext cx="216024" cy="576064"/>
          </a:xfrm>
          <a:prstGeom prst="parallelogram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Resultado de imagen de bulldoz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8" y="6093296"/>
            <a:ext cx="117054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 rot="5400000">
            <a:off x="5730017" y="2714809"/>
            <a:ext cx="6165304" cy="73568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2 Marcador de texto"/>
          <p:cNvSpPr txBox="1">
            <a:spLocks/>
          </p:cNvSpPr>
          <p:nvPr/>
        </p:nvSpPr>
        <p:spPr>
          <a:xfrm>
            <a:off x="244390" y="1412776"/>
            <a:ext cx="8183880" cy="2160240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s-MX" sz="1600" dirty="0" smtClean="0">
                <a:latin typeface="Bell MT" panose="02020503060305020303" pitchFamily="18" charset="0"/>
              </a:rPr>
              <a:t> Rehabilitación del plantel escuela primaria “</a:t>
            </a:r>
            <a:r>
              <a:rPr lang="es-MX" sz="1600" dirty="0">
                <a:latin typeface="Bell MT" panose="02020503060305020303" pitchFamily="18" charset="0"/>
              </a:rPr>
              <a:t>J</a:t>
            </a:r>
            <a:r>
              <a:rPr lang="es-MX" sz="1600" dirty="0" smtClean="0">
                <a:latin typeface="Bell MT" panose="02020503060305020303" pitchFamily="18" charset="0"/>
              </a:rPr>
              <a:t>osé </a:t>
            </a:r>
            <a:r>
              <a:rPr lang="es-MX" sz="1600" dirty="0">
                <a:latin typeface="Bell MT" panose="02020503060305020303" pitchFamily="18" charset="0"/>
              </a:rPr>
              <a:t>A</a:t>
            </a:r>
            <a:r>
              <a:rPr lang="es-MX" sz="1600" dirty="0" smtClean="0">
                <a:latin typeface="Bell MT" panose="02020503060305020303" pitchFamily="18" charset="0"/>
              </a:rPr>
              <a:t>ntonio </a:t>
            </a:r>
            <a:r>
              <a:rPr lang="es-MX" sz="1600" dirty="0">
                <a:latin typeface="Bell MT" panose="02020503060305020303" pitchFamily="18" charset="0"/>
              </a:rPr>
              <a:t>Á</a:t>
            </a:r>
            <a:r>
              <a:rPr lang="es-MX" sz="1600" dirty="0" smtClean="0">
                <a:latin typeface="Bell MT" panose="02020503060305020303" pitchFamily="18" charset="0"/>
              </a:rPr>
              <a:t>lzate” ubicado en calle Alameda Central, col. Metropolitana, municipio de </a:t>
            </a:r>
            <a:r>
              <a:rPr lang="es-MX" sz="1600" dirty="0">
                <a:latin typeface="Bell MT" panose="02020503060305020303" pitchFamily="18" charset="0"/>
              </a:rPr>
              <a:t>N</a:t>
            </a:r>
            <a:r>
              <a:rPr lang="es-MX" sz="1600" dirty="0" smtClean="0">
                <a:latin typeface="Bell MT" panose="02020503060305020303" pitchFamily="18" charset="0"/>
              </a:rPr>
              <a:t>ezahualcóyotl, </a:t>
            </a:r>
            <a:r>
              <a:rPr lang="es-MX" sz="1600" dirty="0">
                <a:latin typeface="Bell MT" panose="02020503060305020303" pitchFamily="18" charset="0"/>
              </a:rPr>
              <a:t>M</a:t>
            </a:r>
            <a:r>
              <a:rPr lang="es-MX" sz="1600" dirty="0" smtClean="0">
                <a:latin typeface="Bell MT" panose="02020503060305020303" pitchFamily="18" charset="0"/>
              </a:rPr>
              <a:t>éxico. 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80000"/>
              <a:tabLst/>
              <a:defRPr/>
            </a:pPr>
            <a:endParaRPr lang="es-MX" sz="1600" dirty="0" smtClean="0">
              <a:latin typeface="Bell MT" panose="02020503060305020303" pitchFamily="18" charset="0"/>
            </a:endParaRP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buFont typeface="Wingdings" pitchFamily="2" charset="2"/>
              <a:buChar char="q"/>
              <a:defRPr/>
            </a:pPr>
            <a:r>
              <a:rPr lang="es-ES" sz="1600" dirty="0" smtClean="0">
                <a:latin typeface="Bell MT" panose="02020503060305020303" pitchFamily="18" charset="0"/>
              </a:rPr>
              <a:t> Número de contrato: IMIFE-253-FP-A2017</a:t>
            </a:r>
          </a:p>
          <a:p>
            <a:pPr marR="36576" lvl="0" algn="just">
              <a:buClr>
                <a:schemeClr val="tx1">
                  <a:lumMod val="95000"/>
                  <a:lumOff val="5000"/>
                </a:schemeClr>
              </a:buClr>
              <a:buSzPct val="80000"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50000"/>
                  <a:satMod val="1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84" y="3352636"/>
            <a:ext cx="2591728" cy="1940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56992"/>
            <a:ext cx="2586736" cy="1940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2591728" cy="193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5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2600</Words>
  <Application>Microsoft Office PowerPoint</Application>
  <PresentationFormat>Presentación en pantalla (4:3)</PresentationFormat>
  <Paragraphs>315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0" baseType="lpstr">
      <vt:lpstr>Arial</vt:lpstr>
      <vt:lpstr>Bell MT</vt:lpstr>
      <vt:lpstr>Berlin Sans FB</vt:lpstr>
      <vt:lpstr>Britannic Bold</vt:lpstr>
      <vt:lpstr>Calibri</vt:lpstr>
      <vt:lpstr>Symbol</vt:lpstr>
      <vt:lpstr>Wingdings</vt:lpstr>
      <vt:lpstr>Wingdings 2</vt:lpstr>
      <vt:lpstr>Tema de Office</vt:lpstr>
      <vt:lpstr>Presentación de PowerPoint</vt:lpstr>
      <vt:lpstr>MISIÓN</vt:lpstr>
      <vt:lpstr>VISIÓN</vt:lpstr>
      <vt:lpstr>DATOS GENERALES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OBRAS REALIZADAS</vt:lpstr>
      <vt:lpstr>PROYECTOS ELÉCTRICOS</vt:lpstr>
      <vt:lpstr>PROYECTOS ELÉCTRICOS</vt:lpstr>
      <vt:lpstr>PROYECTOS ELÉCTRICOS</vt:lpstr>
      <vt:lpstr>PROYECTOS ELÉCTRICOS</vt:lpstr>
      <vt:lpstr>PROYECTOS ELÉCTRICOS</vt:lpstr>
      <vt:lpstr>PROYECTOS ELÉCTRICOS</vt:lpstr>
      <vt:lpstr>PROYECTOS ELÉCTRICOS</vt:lpstr>
      <vt:lpstr>PROYECTOS ELÉCTRICOS</vt:lpstr>
      <vt:lpstr>PROYECTOS ELÉCTRICOS</vt:lpstr>
      <vt:lpstr>ESTUDIOS DE IMPACTO VIAL, IMPACTO URBANO Y MANIFESTACIONES DE IMPACTO AMBIENTAL</vt:lpstr>
      <vt:lpstr>ELABORACIÓN DE PROYECTOS GEOMÉTRICOS VIALES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Toshiba-User</dc:creator>
  <cp:lastModifiedBy>Eric</cp:lastModifiedBy>
  <cp:revision>72</cp:revision>
  <dcterms:created xsi:type="dcterms:W3CDTF">2020-02-22T15:48:49Z</dcterms:created>
  <dcterms:modified xsi:type="dcterms:W3CDTF">2020-07-08T18:20:29Z</dcterms:modified>
</cp:coreProperties>
</file>